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5"/>
  </p:sldMasterIdLst>
  <p:notesMasterIdLst>
    <p:notesMasterId r:id="rId38"/>
  </p:notesMasterIdLst>
  <p:handoutMasterIdLst>
    <p:handoutMasterId r:id="rId39"/>
  </p:handoutMasterIdLst>
  <p:sldIdLst>
    <p:sldId id="1954" r:id="rId6"/>
    <p:sldId id="1990" r:id="rId7"/>
    <p:sldId id="2020" r:id="rId8"/>
    <p:sldId id="2031" r:id="rId9"/>
    <p:sldId id="2004" r:id="rId10"/>
    <p:sldId id="2032" r:id="rId11"/>
    <p:sldId id="2023" r:id="rId12"/>
    <p:sldId id="2009" r:id="rId13"/>
    <p:sldId id="2011" r:id="rId14"/>
    <p:sldId id="2010" r:id="rId15"/>
    <p:sldId id="2005" r:id="rId16"/>
    <p:sldId id="2021" r:id="rId17"/>
    <p:sldId id="2014" r:id="rId18"/>
    <p:sldId id="2015" r:id="rId19"/>
    <p:sldId id="2024" r:id="rId20"/>
    <p:sldId id="2016" r:id="rId21"/>
    <p:sldId id="2025" r:id="rId22"/>
    <p:sldId id="2026" r:id="rId23"/>
    <p:sldId id="2019" r:id="rId24"/>
    <p:sldId id="2006" r:id="rId25"/>
    <p:sldId id="2007" r:id="rId26"/>
    <p:sldId id="2017" r:id="rId27"/>
    <p:sldId id="2018" r:id="rId28"/>
    <p:sldId id="2027" r:id="rId29"/>
    <p:sldId id="2028" r:id="rId30"/>
    <p:sldId id="2029" r:id="rId31"/>
    <p:sldId id="2030" r:id="rId32"/>
    <p:sldId id="2034" r:id="rId33"/>
    <p:sldId id="2035" r:id="rId34"/>
    <p:sldId id="2033" r:id="rId35"/>
    <p:sldId id="2022" r:id="rId36"/>
    <p:sldId id="2012" r:id="rId37"/>
  </p:sldIdLst>
  <p:sldSz cx="12188825" cy="6858000"/>
  <p:notesSz cx="6858000" cy="9144000"/>
  <p:defaultTextStyle>
    <a:defPPr>
      <a:defRPr lang="en-US"/>
    </a:defPPr>
    <a:lvl1pPr marL="0" algn="l" defTabSz="60944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43" algn="l" defTabSz="60944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885" algn="l" defTabSz="60944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328" algn="l" defTabSz="60944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771" algn="l" defTabSz="60944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213" algn="l" defTabSz="60944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656" algn="l" defTabSz="60944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097" algn="l" defTabSz="60944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541" algn="l" defTabSz="60944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0" userDrawn="1">
          <p15:clr>
            <a:srgbClr val="A4A3A4"/>
          </p15:clr>
        </p15:guide>
        <p15:guide id="2" pos="24" userDrawn="1">
          <p15:clr>
            <a:srgbClr val="A4A3A4"/>
          </p15:clr>
        </p15:guide>
        <p15:guide id="3" orient="horz" pos="80">
          <p15:clr>
            <a:srgbClr val="A4A3A4"/>
          </p15:clr>
        </p15:guide>
        <p15:guide id="4" pos="3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FD7F20"/>
    <a:srgbClr val="777777"/>
    <a:srgbClr val="070707"/>
    <a:srgbClr val="0E3689"/>
    <a:srgbClr val="1D9CE4"/>
    <a:srgbClr val="FFD53A"/>
    <a:srgbClr val="702076"/>
    <a:srgbClr val="5EBF33"/>
    <a:srgbClr val="0E1454"/>
    <a:srgbClr val="CE16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830"/>
  </p:normalViewPr>
  <p:slideViewPr>
    <p:cSldViewPr snapToGrid="0" snapToObjects="1">
      <p:cViewPr varScale="1">
        <p:scale>
          <a:sx n="86" d="100"/>
          <a:sy n="86" d="100"/>
        </p:scale>
        <p:origin x="562" y="67"/>
      </p:cViewPr>
      <p:guideLst>
        <p:guide orient="horz" pos="60"/>
        <p:guide pos="24"/>
        <p:guide orient="horz" pos="80"/>
        <p:guide pos="3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notesViewPr>
    <p:cSldViewPr snapToGrid="0" snapToObjects="1">
      <p:cViewPr varScale="1">
        <p:scale>
          <a:sx n="111" d="100"/>
          <a:sy n="111" d="100"/>
        </p:scale>
        <p:origin x="3832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theme" Target="theme/theme1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presProps" Target="presProps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tableStyles" Target="tableStyles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439C997-21E5-5348-AFE6-AB6F9226485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327AC1D-5903-004B-A07D-BA6E3EE3727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615C2D-FB91-8740-95C2-23C11A10F2F2}" type="datetimeFigureOut">
              <a:rPr lang="en-US" smtClean="0"/>
              <a:t>1/24/2024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179EA0-CF08-6C46-9B0C-7A703F62F2C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1E23A1-2359-A341-AFD4-DCB4B7D0035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9837C5-E66E-4749-8D3A-655388B1EB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22731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54E49F-5C3A-ED4E-A68A-CCB3AA3B5D59}" type="datetimeFigureOut">
              <a:rPr lang="en-US" smtClean="0"/>
              <a:t>1/24/2024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F8CB49-A7FB-5E4A-B599-DE21181351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24141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1218936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68" algn="l" defTabSz="1218936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36" algn="l" defTabSz="1218936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04" algn="l" defTabSz="1218936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872" algn="l" defTabSz="1218936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340" algn="l" defTabSz="1218936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808" algn="l" defTabSz="1218936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275" algn="l" defTabSz="1218936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744" algn="l" defTabSz="1218936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80165" y="2474260"/>
            <a:ext cx="6437455" cy="996522"/>
          </a:xfrm>
          <a:ln>
            <a:noFill/>
          </a:ln>
        </p:spPr>
        <p:txBody>
          <a:bodyPr anchor="b" anchorCtr="0"/>
          <a:lstStyle>
            <a:lvl1pPr algn="r">
              <a:defRPr sz="3800">
                <a:solidFill>
                  <a:srgbClr val="0E3689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F1D45AC-B80D-4805-BA4C-8776489E8022}"/>
              </a:ext>
            </a:extLst>
          </p:cNvPr>
          <p:cNvSpPr/>
          <p:nvPr userDrawn="1"/>
        </p:nvSpPr>
        <p:spPr>
          <a:xfrm>
            <a:off x="9411530" y="6331942"/>
            <a:ext cx="2777297" cy="52605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93" tIns="60947" rIns="121893" bIns="60947" rtlCol="0" anchor="ctr"/>
          <a:lstStyle/>
          <a:p>
            <a:pPr algn="ctr"/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ACBDA27-1F54-4C50-8D76-28815B58BDC3}"/>
              </a:ext>
            </a:extLst>
          </p:cNvPr>
          <p:cNvCxnSpPr/>
          <p:nvPr userDrawn="1"/>
        </p:nvCxnSpPr>
        <p:spPr>
          <a:xfrm>
            <a:off x="7552849" y="2666723"/>
            <a:ext cx="0" cy="835152"/>
          </a:xfrm>
          <a:prstGeom prst="line">
            <a:avLst/>
          </a:prstGeom>
          <a:ln w="12700" cmpd="sng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CEB7A8E4-4917-4A3E-8E2F-D070BB4D10DE}"/>
              </a:ext>
            </a:extLst>
          </p:cNvPr>
          <p:cNvSpPr txBox="1"/>
          <p:nvPr userDrawn="1"/>
        </p:nvSpPr>
        <p:spPr>
          <a:xfrm>
            <a:off x="4067363" y="3799832"/>
            <a:ext cx="7411397" cy="387772"/>
          </a:xfrm>
          <a:prstGeom prst="rect">
            <a:avLst/>
          </a:prstGeom>
          <a:noFill/>
        </p:spPr>
        <p:txBody>
          <a:bodyPr wrap="none" lIns="121893" tIns="60947" rIns="121893" bIns="60947" rtlCol="0">
            <a:spAutoFit/>
          </a:bodyPr>
          <a:lstStyle/>
          <a:p>
            <a:pPr algn="r"/>
            <a:r>
              <a:rPr lang="en-US" sz="1720" dirty="0">
                <a:solidFill>
                  <a:srgbClr val="1D9CE4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 Leading Provider of Smart, Connected and Secure Embedded Control Solutions 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ACBDA27-1F54-4C50-8D76-28815B58BDC3}"/>
              </a:ext>
            </a:extLst>
          </p:cNvPr>
          <p:cNvCxnSpPr/>
          <p:nvPr userDrawn="1"/>
        </p:nvCxnSpPr>
        <p:spPr>
          <a:xfrm flipH="1">
            <a:off x="3410606" y="3724987"/>
            <a:ext cx="7909168" cy="0"/>
          </a:xfrm>
          <a:prstGeom prst="line">
            <a:avLst/>
          </a:prstGeom>
          <a:ln w="12700" cmpd="sng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599BB76E-0E67-7C41-9AEC-8C75006E444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935143" y="6123667"/>
            <a:ext cx="6419850" cy="252110"/>
          </a:xfrm>
          <a:prstGeom prst="rect">
            <a:avLst/>
          </a:prstGeom>
        </p:spPr>
        <p:txBody>
          <a:bodyPr lIns="182880" tIns="0" rIns="0" anchor="t" anchorCtr="0">
            <a:noAutofit/>
          </a:bodyPr>
          <a:lstStyle>
            <a:lvl1pPr marL="0" indent="0" algn="r">
              <a:buNone/>
              <a:defRPr sz="2200" b="0">
                <a:solidFill>
                  <a:srgbClr val="1D9CE4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B2D92EAD-7B52-0549-B90C-8F01DFF1E68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35142" y="5763412"/>
            <a:ext cx="6420245" cy="314325"/>
          </a:xfrm>
          <a:prstGeom prst="rect">
            <a:avLst/>
          </a:prstGeom>
        </p:spPr>
        <p:txBody>
          <a:bodyPr rIns="0" bIns="0" anchor="b" anchorCtr="0">
            <a:noAutofit/>
          </a:bodyPr>
          <a:lstStyle>
            <a:lvl1pPr marL="0" indent="0" algn="r">
              <a:lnSpc>
                <a:spcPts val="2340"/>
              </a:lnSpc>
              <a:buNone/>
              <a:defRPr sz="2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Presented by</a:t>
            </a:r>
          </a:p>
        </p:txBody>
      </p:sp>
      <p:pic>
        <p:nvPicPr>
          <p:cNvPr id="10" name="Picture 9" descr="SCS-015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255" y="5139766"/>
            <a:ext cx="1630420" cy="1630420"/>
          </a:xfrm>
          <a:prstGeom prst="rect">
            <a:avLst/>
          </a:prstGeom>
        </p:spPr>
      </p:pic>
      <p:pic>
        <p:nvPicPr>
          <p:cNvPr id="12" name="Picture 11" descr="MCHP-logo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1621" y="2635935"/>
            <a:ext cx="3584711" cy="902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3758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B3394856-2C64-DE43-BBDF-953266084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509" y="96296"/>
            <a:ext cx="11400661" cy="1600406"/>
          </a:xfrm>
          <a:prstGeom prst="rect">
            <a:avLst/>
          </a:prstGeom>
        </p:spPr>
        <p:txBody>
          <a:bodyPr vert="horz" lIns="121888" tIns="60944" rIns="121888" bIns="60944" rtlCol="0" anchor="t" anchorCtr="0">
            <a:noAutofit/>
          </a:bodyPr>
          <a:lstStyle/>
          <a:p>
            <a:r>
              <a:rPr lang="en-US" dirty="0"/>
              <a:t>Click to edit Master 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DE56F0-37A2-F74C-BB25-DF51CEB5FA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164514" y="6479339"/>
            <a:ext cx="3859795" cy="233968"/>
          </a:xfrm>
          <a:prstGeom prst="rect">
            <a:avLst/>
          </a:prstGeom>
        </p:spPr>
        <p:txBody>
          <a:bodyPr vert="horz" lIns="121888" tIns="60944" rIns="121888" bIns="60944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Microchip Proprietary and Confidential</a:t>
            </a:r>
          </a:p>
        </p:txBody>
      </p:sp>
    </p:spTree>
    <p:extLst>
      <p:ext uri="{BB962C8B-B14F-4D97-AF65-F5344CB8AC3E}">
        <p14:creationId xmlns:p14="http://schemas.microsoft.com/office/powerpoint/2010/main" val="28021202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E966262-8B36-DB45-BCFF-E847EDF91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509" y="96295"/>
            <a:ext cx="11400661" cy="777240"/>
          </a:xfrm>
        </p:spPr>
        <p:txBody>
          <a:bodyPr/>
          <a:lstStyle>
            <a:lvl1pPr>
              <a:defRPr>
                <a:solidFill>
                  <a:srgbClr val="0E3689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8F614E39-BA14-7D4B-8328-2FB5286D32B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8603" y="829115"/>
            <a:ext cx="11400661" cy="42862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pPr lvl="0"/>
            <a:r>
              <a:rPr lang="en-US" b="1" kern="0" dirty="0">
                <a:solidFill>
                  <a:srgbClr val="45A8C4"/>
                </a:solidFill>
                <a:latin typeface="+mn-lt"/>
                <a:cs typeface="Calibri"/>
              </a:rPr>
              <a:t>Subtitle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306521-0BA2-7C48-8CAD-8B9AFEEF68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164514" y="6479339"/>
            <a:ext cx="3859795" cy="233968"/>
          </a:xfrm>
          <a:prstGeom prst="rect">
            <a:avLst/>
          </a:prstGeom>
        </p:spPr>
        <p:txBody>
          <a:bodyPr vert="horz" lIns="121888" tIns="60944" rIns="121888" bIns="60944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Microchip Proprietary and Confidential</a:t>
            </a:r>
          </a:p>
        </p:txBody>
      </p:sp>
    </p:spTree>
    <p:extLst>
      <p:ext uri="{BB962C8B-B14F-4D97-AF65-F5344CB8AC3E}">
        <p14:creationId xmlns:p14="http://schemas.microsoft.com/office/powerpoint/2010/main" val="4943277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7EDE752C-4DF4-1741-BE5B-60F47530E2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164514" y="6479339"/>
            <a:ext cx="3859795" cy="233968"/>
          </a:xfrm>
          <a:prstGeom prst="rect">
            <a:avLst/>
          </a:prstGeom>
        </p:spPr>
        <p:txBody>
          <a:bodyPr vert="horz" lIns="121888" tIns="60944" rIns="121888" bIns="60944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Microchip Proprietary and Confidential</a:t>
            </a:r>
          </a:p>
        </p:txBody>
      </p:sp>
    </p:spTree>
    <p:extLst>
      <p:ext uri="{BB962C8B-B14F-4D97-AF65-F5344CB8AC3E}">
        <p14:creationId xmlns:p14="http://schemas.microsoft.com/office/powerpoint/2010/main" val="7789313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>
              <a:buFont typeface="Wingdings" panose="05000000000000000000" pitchFamily="2" charset="2"/>
              <a:buChar char="l"/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2289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410606" y="2034289"/>
            <a:ext cx="7909168" cy="1591386"/>
          </a:xfrm>
        </p:spPr>
        <p:txBody>
          <a:bodyPr anchor="b" anchorCtr="0"/>
          <a:lstStyle>
            <a:lvl1pPr algn="r">
              <a:defRPr sz="5300" b="1" cap="none" baseline="0">
                <a:solidFill>
                  <a:srgbClr val="0E3689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410606" y="3824300"/>
            <a:ext cx="7909168" cy="1018627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 algn="r">
              <a:buNone/>
              <a:defRPr sz="2700" b="0">
                <a:solidFill>
                  <a:srgbClr val="1D9CE4"/>
                </a:solidFill>
              </a:defRPr>
            </a:lvl1pPr>
            <a:lvl2pPr marL="60944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88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328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771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21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65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09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541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Subtitle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1D51101-8690-2A4A-89F5-D13814AF99A1}"/>
              </a:ext>
            </a:extLst>
          </p:cNvPr>
          <p:cNvCxnSpPr/>
          <p:nvPr userDrawn="1"/>
        </p:nvCxnSpPr>
        <p:spPr>
          <a:xfrm flipH="1">
            <a:off x="3410606" y="3724987"/>
            <a:ext cx="7909168" cy="0"/>
          </a:xfrm>
          <a:prstGeom prst="line">
            <a:avLst/>
          </a:prstGeom>
          <a:ln w="12700" cmpd="sng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38821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CAEC6540-64C7-9747-877E-6D8504F5DE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509" y="96296"/>
            <a:ext cx="11400661" cy="777240"/>
          </a:xfrm>
          <a:prstGeom prst="rect">
            <a:avLst/>
          </a:prstGeom>
        </p:spPr>
        <p:txBody>
          <a:bodyPr vert="horz" lIns="121888" tIns="60944" rIns="121888" bIns="60944" rtlCol="0" anchor="t" anchorCtr="0">
            <a:no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986DAD2F-D448-354C-9ACF-03ED78E9AF9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54778" y="923073"/>
            <a:ext cx="11400660" cy="5385963"/>
          </a:xfrm>
          <a:prstGeom prst="rect">
            <a:avLst/>
          </a:prstGeom>
        </p:spPr>
        <p:txBody>
          <a:bodyPr/>
          <a:lstStyle>
            <a:lvl1pPr marL="274201" indent="-274201">
              <a:defRPr sz="3200"/>
            </a:lvl1pPr>
            <a:lvl2pPr marL="576072" indent="-274320">
              <a:defRPr sz="2800"/>
            </a:lvl2pPr>
            <a:lvl3pPr marL="868680" indent="-274320">
              <a:defRPr sz="2400"/>
            </a:lvl3pPr>
            <a:lvl4pPr marL="1143000" indent="-274320">
              <a:defRPr sz="2000"/>
            </a:lvl4pPr>
            <a:lvl5pPr marL="1435608" indent="-274320"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48344651-9BC3-804A-ABEF-ABD80FF3CE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164514" y="6479339"/>
            <a:ext cx="3859795" cy="233968"/>
          </a:xfrm>
          <a:prstGeom prst="rect">
            <a:avLst/>
          </a:prstGeom>
        </p:spPr>
        <p:txBody>
          <a:bodyPr vert="horz" lIns="121888" tIns="60944" rIns="121888" bIns="60944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Microchip Proprietary and Confidential</a:t>
            </a:r>
          </a:p>
        </p:txBody>
      </p:sp>
    </p:spTree>
    <p:extLst>
      <p:ext uri="{BB962C8B-B14F-4D97-AF65-F5344CB8AC3E}">
        <p14:creationId xmlns:p14="http://schemas.microsoft.com/office/powerpoint/2010/main" val="30683038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B9BB9-8088-1B4E-AA38-17BC94EF14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509" y="96295"/>
            <a:ext cx="11400661" cy="777240"/>
          </a:xfrm>
        </p:spPr>
        <p:txBody>
          <a:bodyPr/>
          <a:lstStyle/>
          <a:p>
            <a:r>
              <a:rPr lang="en-US" dirty="0"/>
              <a:t>Click to edit Master 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5F3DB77-FEA1-E44C-9C5F-88B2D4B5D2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8603" y="831986"/>
            <a:ext cx="11400661" cy="42862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>
                <a:solidFill>
                  <a:srgbClr val="1D9CE4"/>
                </a:solidFill>
              </a:defRPr>
            </a:lvl1pPr>
          </a:lstStyle>
          <a:p>
            <a:pPr lvl="0"/>
            <a:r>
              <a:rPr lang="en-US" b="1" kern="0" dirty="0">
                <a:solidFill>
                  <a:srgbClr val="45A8C4"/>
                </a:solidFill>
                <a:latin typeface="+mn-lt"/>
                <a:cs typeface="Calibri"/>
              </a:rPr>
              <a:t>Subtitle</a:t>
            </a:r>
            <a:endParaRPr lang="en-US" dirty="0"/>
          </a:p>
        </p:txBody>
      </p:sp>
      <p:sp>
        <p:nvSpPr>
          <p:cNvPr id="6" name="Content Placeholder 12">
            <a:extLst>
              <a:ext uri="{FF2B5EF4-FFF2-40B4-BE49-F238E27FC236}">
                <a16:creationId xmlns:a16="http://schemas.microsoft.com/office/drawing/2014/main" id="{955162B4-304F-5841-8C1A-37D23DCFC924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55509" y="1403852"/>
            <a:ext cx="11400660" cy="4905184"/>
          </a:xfrm>
          <a:prstGeom prst="rect">
            <a:avLst/>
          </a:prstGeom>
        </p:spPr>
        <p:txBody>
          <a:bodyPr/>
          <a:lstStyle>
            <a:lvl1pPr marL="274201" indent="-274201">
              <a:defRPr/>
            </a:lvl1pPr>
            <a:lvl2pPr marL="576072" indent="-274320">
              <a:defRPr/>
            </a:lvl2pPr>
            <a:lvl3pPr marL="868680" indent="-274320">
              <a:defRPr/>
            </a:lvl3pPr>
            <a:lvl4pPr marL="1143000" indent="-274320">
              <a:defRPr/>
            </a:lvl4pPr>
            <a:lvl5pPr marL="1435608" indent="-274320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DC4207E9-C13E-1647-9F09-C187007808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164514" y="6479339"/>
            <a:ext cx="3859795" cy="233968"/>
          </a:xfrm>
          <a:prstGeom prst="rect">
            <a:avLst/>
          </a:prstGeom>
        </p:spPr>
        <p:txBody>
          <a:bodyPr vert="horz" lIns="121888" tIns="60944" rIns="121888" bIns="60944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Microchip Proprietary and Confidential</a:t>
            </a:r>
          </a:p>
        </p:txBody>
      </p:sp>
    </p:spTree>
    <p:extLst>
      <p:ext uri="{BB962C8B-B14F-4D97-AF65-F5344CB8AC3E}">
        <p14:creationId xmlns:p14="http://schemas.microsoft.com/office/powerpoint/2010/main" val="34407745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Line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12">
            <a:extLst>
              <a:ext uri="{FF2B5EF4-FFF2-40B4-BE49-F238E27FC236}">
                <a16:creationId xmlns:a16="http://schemas.microsoft.com/office/drawing/2014/main" id="{955162B4-304F-5841-8C1A-37D23DCFC924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55509" y="1626375"/>
            <a:ext cx="11400660" cy="4664076"/>
          </a:xfrm>
          <a:prstGeom prst="rect">
            <a:avLst/>
          </a:prstGeom>
        </p:spPr>
        <p:txBody>
          <a:bodyPr/>
          <a:lstStyle>
            <a:lvl1pPr marL="274201" indent="-274201">
              <a:defRPr/>
            </a:lvl1pPr>
            <a:lvl2pPr marL="576072" indent="-274320">
              <a:defRPr/>
            </a:lvl2pPr>
            <a:lvl3pPr marL="868680" indent="-274320">
              <a:defRPr/>
            </a:lvl3pPr>
            <a:lvl4pPr marL="1143000" indent="-274320">
              <a:defRPr/>
            </a:lvl4pPr>
            <a:lvl5pPr marL="1435608" indent="-274320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098AAA9D-2041-3B4F-8508-758963B797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509" y="96296"/>
            <a:ext cx="11400661" cy="1489280"/>
          </a:xfrm>
          <a:prstGeom prst="rect">
            <a:avLst/>
          </a:prstGeom>
        </p:spPr>
        <p:txBody>
          <a:bodyPr vert="horz" lIns="121888" tIns="60944" rIns="121888" bIns="60944" rtlCol="0" anchor="t" anchorCtr="0">
            <a:noAutofit/>
          </a:bodyPr>
          <a:lstStyle/>
          <a:p>
            <a:r>
              <a:rPr lang="en-US" dirty="0"/>
              <a:t>Click to edit Master 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6A6C8C-5670-1242-B987-55F42BAD97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164514" y="6479339"/>
            <a:ext cx="3859795" cy="233968"/>
          </a:xfrm>
          <a:prstGeom prst="rect">
            <a:avLst/>
          </a:prstGeom>
        </p:spPr>
        <p:txBody>
          <a:bodyPr vert="horz" lIns="121888" tIns="60944" rIns="121888" bIns="60944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Microchip Proprietary and Confidential</a:t>
            </a:r>
          </a:p>
        </p:txBody>
      </p:sp>
    </p:spTree>
    <p:extLst>
      <p:ext uri="{BB962C8B-B14F-4D97-AF65-F5344CB8AC3E}">
        <p14:creationId xmlns:p14="http://schemas.microsoft.com/office/powerpoint/2010/main" val="28297158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114ABC63-0F02-3D4C-B5A8-224D9EF044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509" y="96297"/>
            <a:ext cx="11400661" cy="777240"/>
          </a:xfrm>
        </p:spPr>
        <p:txBody>
          <a:bodyPr/>
          <a:lstStyle/>
          <a:p>
            <a:r>
              <a:rPr lang="en-US" dirty="0"/>
              <a:t>Click to edit Master title</a:t>
            </a:r>
          </a:p>
        </p:txBody>
      </p:sp>
      <p:sp>
        <p:nvSpPr>
          <p:cNvPr id="7" name="Content Placeholder 12">
            <a:extLst>
              <a:ext uri="{FF2B5EF4-FFF2-40B4-BE49-F238E27FC236}">
                <a16:creationId xmlns:a16="http://schemas.microsoft.com/office/drawing/2014/main" id="{2EFF8C43-59A6-4644-B04E-6AE187BD55D1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55509" y="929269"/>
            <a:ext cx="5505846" cy="5374679"/>
          </a:xfrm>
          <a:prstGeom prst="rect">
            <a:avLst/>
          </a:prstGeom>
        </p:spPr>
        <p:txBody>
          <a:bodyPr/>
          <a:lstStyle>
            <a:lvl1pPr marL="274201" indent="-274201">
              <a:defRPr/>
            </a:lvl1pPr>
            <a:lvl2pPr marL="576072" indent="-274320">
              <a:defRPr/>
            </a:lvl2pPr>
            <a:lvl3pPr marL="868680" indent="-274320">
              <a:defRPr/>
            </a:lvl3pPr>
            <a:lvl4pPr marL="1143000" indent="-274320">
              <a:defRPr/>
            </a:lvl4pPr>
            <a:lvl5pPr marL="1435608" indent="-274320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12">
            <a:extLst>
              <a:ext uri="{FF2B5EF4-FFF2-40B4-BE49-F238E27FC236}">
                <a16:creationId xmlns:a16="http://schemas.microsoft.com/office/drawing/2014/main" id="{69F5C3FF-72D2-604B-A6AF-63E081CA68F8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250324" y="929270"/>
            <a:ext cx="5505846" cy="5374678"/>
          </a:xfrm>
          <a:prstGeom prst="rect">
            <a:avLst/>
          </a:prstGeom>
        </p:spPr>
        <p:txBody>
          <a:bodyPr/>
          <a:lstStyle>
            <a:lvl1pPr marL="274201" indent="-274201">
              <a:defRPr/>
            </a:lvl1pPr>
            <a:lvl2pPr marL="576072" indent="-274320">
              <a:defRPr/>
            </a:lvl2pPr>
            <a:lvl3pPr marL="868680" indent="-274320">
              <a:defRPr/>
            </a:lvl3pPr>
            <a:lvl4pPr marL="1143000" indent="-274320">
              <a:defRPr/>
            </a:lvl4pPr>
            <a:lvl5pPr marL="1435608" indent="-274320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3872A14E-E83F-9541-B766-352B85366E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164514" y="6479339"/>
            <a:ext cx="3859795" cy="233968"/>
          </a:xfrm>
          <a:prstGeom prst="rect">
            <a:avLst/>
          </a:prstGeom>
        </p:spPr>
        <p:txBody>
          <a:bodyPr vert="horz" lIns="121888" tIns="60944" rIns="121888" bIns="60944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Microchip Proprietary and Confidential</a:t>
            </a:r>
          </a:p>
        </p:txBody>
      </p:sp>
    </p:spTree>
    <p:extLst>
      <p:ext uri="{BB962C8B-B14F-4D97-AF65-F5344CB8AC3E}">
        <p14:creationId xmlns:p14="http://schemas.microsoft.com/office/powerpoint/2010/main" val="1540268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114ABC63-0F02-3D4C-B5A8-224D9EF044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509" y="96297"/>
            <a:ext cx="11400661" cy="777240"/>
          </a:xfrm>
        </p:spPr>
        <p:txBody>
          <a:bodyPr>
            <a:noAutofit/>
          </a:bodyPr>
          <a:lstStyle/>
          <a:p>
            <a:r>
              <a:rPr lang="en-US" dirty="0"/>
              <a:t>Click to edit Master title</a:t>
            </a: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EF0C5114-81F0-6D40-9DA2-1EA66CC7C6B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8603" y="831986"/>
            <a:ext cx="11400661" cy="42862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>
                <a:solidFill>
                  <a:srgbClr val="1D9CE4"/>
                </a:solidFill>
              </a:defRPr>
            </a:lvl1pPr>
          </a:lstStyle>
          <a:p>
            <a:pPr lvl="0"/>
            <a:r>
              <a:rPr lang="en-US" b="1" kern="0" dirty="0">
                <a:solidFill>
                  <a:srgbClr val="45A8C4"/>
                </a:solidFill>
                <a:latin typeface="+mn-lt"/>
                <a:cs typeface="Calibri"/>
              </a:rPr>
              <a:t>Subtitle</a:t>
            </a:r>
            <a:endParaRPr lang="en-US" dirty="0"/>
          </a:p>
        </p:txBody>
      </p:sp>
      <p:sp>
        <p:nvSpPr>
          <p:cNvPr id="10" name="Content Placeholder 12">
            <a:extLst>
              <a:ext uri="{FF2B5EF4-FFF2-40B4-BE49-F238E27FC236}">
                <a16:creationId xmlns:a16="http://schemas.microsoft.com/office/drawing/2014/main" id="{4354C555-752C-5946-99B7-1752C8A6C9F8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52454" y="1408545"/>
            <a:ext cx="5505846" cy="4907794"/>
          </a:xfrm>
          <a:prstGeom prst="rect">
            <a:avLst/>
          </a:prstGeom>
        </p:spPr>
        <p:txBody>
          <a:bodyPr/>
          <a:lstStyle>
            <a:lvl1pPr marL="274201" indent="-274201">
              <a:defRPr/>
            </a:lvl1pPr>
            <a:lvl2pPr marL="576072" indent="-274320">
              <a:defRPr/>
            </a:lvl2pPr>
            <a:lvl3pPr marL="868680" indent="-274320">
              <a:defRPr/>
            </a:lvl3pPr>
            <a:lvl4pPr marL="1143000" indent="-274320">
              <a:defRPr/>
            </a:lvl4pPr>
            <a:lvl5pPr marL="1435608" indent="-274320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12">
            <a:extLst>
              <a:ext uri="{FF2B5EF4-FFF2-40B4-BE49-F238E27FC236}">
                <a16:creationId xmlns:a16="http://schemas.microsoft.com/office/drawing/2014/main" id="{B1B5C683-E8CE-5447-B10F-1FA96B9838C5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250324" y="1408546"/>
            <a:ext cx="5505846" cy="4907794"/>
          </a:xfrm>
          <a:prstGeom prst="rect">
            <a:avLst/>
          </a:prstGeom>
        </p:spPr>
        <p:txBody>
          <a:bodyPr/>
          <a:lstStyle>
            <a:lvl1pPr marL="274201" indent="-274201">
              <a:defRPr/>
            </a:lvl1pPr>
            <a:lvl2pPr marL="576072" indent="-274320">
              <a:defRPr/>
            </a:lvl2pPr>
            <a:lvl3pPr marL="868680" indent="-274320">
              <a:defRPr/>
            </a:lvl3pPr>
            <a:lvl4pPr marL="1143000" indent="-274320">
              <a:defRPr/>
            </a:lvl4pPr>
            <a:lvl5pPr marL="1435608" indent="-274320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9F735E5-BB03-E141-8FE5-6E137A04C7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164514" y="6479339"/>
            <a:ext cx="3859795" cy="233968"/>
          </a:xfrm>
          <a:prstGeom prst="rect">
            <a:avLst/>
          </a:prstGeom>
        </p:spPr>
        <p:txBody>
          <a:bodyPr vert="horz" lIns="121888" tIns="60944" rIns="121888" bIns="60944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Microchip Proprietary and Confidential</a:t>
            </a:r>
          </a:p>
        </p:txBody>
      </p:sp>
    </p:spTree>
    <p:extLst>
      <p:ext uri="{BB962C8B-B14F-4D97-AF65-F5344CB8AC3E}">
        <p14:creationId xmlns:p14="http://schemas.microsoft.com/office/powerpoint/2010/main" val="23409596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5507" y="923075"/>
            <a:ext cx="5474569" cy="5677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800" b="1" i="0" u="sng">
                <a:solidFill>
                  <a:schemeClr val="accent1"/>
                </a:solidFill>
              </a:defRPr>
            </a:lvl1pPr>
            <a:lvl2pPr marL="609443" indent="0">
              <a:buNone/>
              <a:defRPr sz="2700" b="1"/>
            </a:lvl2pPr>
            <a:lvl3pPr marL="1218885" indent="0">
              <a:buNone/>
              <a:defRPr sz="2400" b="1"/>
            </a:lvl3pPr>
            <a:lvl4pPr marL="1828328" indent="0">
              <a:buNone/>
              <a:defRPr sz="2100" b="1"/>
            </a:lvl4pPr>
            <a:lvl5pPr marL="2437771" indent="0">
              <a:buNone/>
              <a:defRPr sz="2100" b="1"/>
            </a:lvl5pPr>
            <a:lvl6pPr marL="3047213" indent="0">
              <a:buNone/>
              <a:defRPr sz="2100" b="1"/>
            </a:lvl6pPr>
            <a:lvl7pPr marL="3656656" indent="0">
              <a:buNone/>
              <a:defRPr sz="2100" b="1"/>
            </a:lvl7pPr>
            <a:lvl8pPr marL="4266097" indent="0">
              <a:buNone/>
              <a:defRPr sz="2100" b="1"/>
            </a:lvl8pPr>
            <a:lvl9pPr marL="4875541" indent="0">
              <a:buNone/>
              <a:defRPr sz="21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385192" y="941660"/>
            <a:ext cx="5387630" cy="567714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800" b="1" u="sng">
                <a:solidFill>
                  <a:schemeClr val="accent1"/>
                </a:solidFill>
              </a:defRPr>
            </a:lvl1pPr>
            <a:lvl2pPr marL="609443" indent="0">
              <a:buNone/>
              <a:defRPr sz="2700" b="1"/>
            </a:lvl2pPr>
            <a:lvl3pPr marL="1218885" indent="0">
              <a:buNone/>
              <a:defRPr sz="2400" b="1"/>
            </a:lvl3pPr>
            <a:lvl4pPr marL="1828328" indent="0">
              <a:buNone/>
              <a:defRPr sz="2100" b="1"/>
            </a:lvl4pPr>
            <a:lvl5pPr marL="2437771" indent="0">
              <a:buNone/>
              <a:defRPr sz="2100" b="1"/>
            </a:lvl5pPr>
            <a:lvl6pPr marL="3047213" indent="0">
              <a:buNone/>
              <a:defRPr sz="2100" b="1"/>
            </a:lvl6pPr>
            <a:lvl7pPr marL="3656656" indent="0">
              <a:buNone/>
              <a:defRPr sz="2100" b="1"/>
            </a:lvl7pPr>
            <a:lvl8pPr marL="4266097" indent="0">
              <a:buNone/>
              <a:defRPr sz="2100" b="1"/>
            </a:lvl8pPr>
            <a:lvl9pPr marL="4875541" indent="0">
              <a:buNone/>
              <a:defRPr sz="2100" b="1"/>
            </a:lvl9pPr>
          </a:lstStyle>
          <a:p>
            <a:pPr lvl="0"/>
            <a:r>
              <a:rPr lang="en-US" dirty="0"/>
              <a:t>Click to edit Master text styles.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0898E04-A14A-8140-993E-87174E0C2C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509" y="96297"/>
            <a:ext cx="11400661" cy="777240"/>
          </a:xfrm>
        </p:spPr>
        <p:txBody>
          <a:bodyPr/>
          <a:lstStyle/>
          <a:p>
            <a:r>
              <a:rPr lang="en-US" dirty="0"/>
              <a:t>Click to edit Master title</a:t>
            </a:r>
          </a:p>
        </p:txBody>
      </p:sp>
      <p:sp>
        <p:nvSpPr>
          <p:cNvPr id="8" name="Content Placeholder 12">
            <a:extLst>
              <a:ext uri="{FF2B5EF4-FFF2-40B4-BE49-F238E27FC236}">
                <a16:creationId xmlns:a16="http://schemas.microsoft.com/office/drawing/2014/main" id="{5170BFA0-6B7E-2944-A49D-35B39ABC44C4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55509" y="1561175"/>
            <a:ext cx="5474567" cy="4795020"/>
          </a:xfrm>
          <a:prstGeom prst="rect">
            <a:avLst/>
          </a:prstGeom>
        </p:spPr>
        <p:txBody>
          <a:bodyPr/>
          <a:lstStyle>
            <a:lvl1pPr marL="274201" indent="-274201">
              <a:defRPr/>
            </a:lvl1pPr>
            <a:lvl2pPr marL="576072" indent="-274320">
              <a:defRPr/>
            </a:lvl2pPr>
            <a:lvl3pPr marL="868680" indent="-274320">
              <a:defRPr/>
            </a:lvl3pPr>
            <a:lvl4pPr marL="1143000" indent="-274320">
              <a:defRPr/>
            </a:lvl4pPr>
            <a:lvl5pPr marL="1435608" indent="-274320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12">
            <a:extLst>
              <a:ext uri="{FF2B5EF4-FFF2-40B4-BE49-F238E27FC236}">
                <a16:creationId xmlns:a16="http://schemas.microsoft.com/office/drawing/2014/main" id="{C883CD4E-1B81-AF4E-B076-F6C9C7DA1692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385193" y="1561175"/>
            <a:ext cx="5387630" cy="4795019"/>
          </a:xfrm>
          <a:prstGeom prst="rect">
            <a:avLst/>
          </a:prstGeom>
        </p:spPr>
        <p:txBody>
          <a:bodyPr/>
          <a:lstStyle>
            <a:lvl1pPr marL="274201" indent="-274201">
              <a:defRPr/>
            </a:lvl1pPr>
            <a:lvl2pPr marL="576072" indent="-274320">
              <a:defRPr/>
            </a:lvl2pPr>
            <a:lvl3pPr marL="868680" indent="-274320">
              <a:defRPr/>
            </a:lvl3pPr>
            <a:lvl4pPr marL="1143000" indent="-274320">
              <a:defRPr/>
            </a:lvl4pPr>
            <a:lvl5pPr marL="1435608" indent="-274320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E2902E3F-7B87-844B-A375-55F0B513465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4164514" y="6479339"/>
            <a:ext cx="3859795" cy="233968"/>
          </a:xfrm>
          <a:prstGeom prst="rect">
            <a:avLst/>
          </a:prstGeom>
        </p:spPr>
        <p:txBody>
          <a:bodyPr vert="horz" lIns="121888" tIns="60944" rIns="121888" bIns="60944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Microchip Proprietary and Confidential</a:t>
            </a:r>
          </a:p>
        </p:txBody>
      </p:sp>
    </p:spTree>
    <p:extLst>
      <p:ext uri="{BB962C8B-B14F-4D97-AF65-F5344CB8AC3E}">
        <p14:creationId xmlns:p14="http://schemas.microsoft.com/office/powerpoint/2010/main" val="20731022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5509" y="1381004"/>
            <a:ext cx="5474569" cy="580605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800" b="1" u="sng">
                <a:solidFill>
                  <a:schemeClr val="accent1"/>
                </a:solidFill>
              </a:defRPr>
            </a:lvl1pPr>
            <a:lvl2pPr marL="609443" indent="0">
              <a:buNone/>
              <a:defRPr sz="2700" b="1"/>
            </a:lvl2pPr>
            <a:lvl3pPr marL="1218885" indent="0">
              <a:buNone/>
              <a:defRPr sz="2400" b="1"/>
            </a:lvl3pPr>
            <a:lvl4pPr marL="1828328" indent="0">
              <a:buNone/>
              <a:defRPr sz="2100" b="1"/>
            </a:lvl4pPr>
            <a:lvl5pPr marL="2437771" indent="0">
              <a:buNone/>
              <a:defRPr sz="2100" b="1"/>
            </a:lvl5pPr>
            <a:lvl6pPr marL="3047213" indent="0">
              <a:buNone/>
              <a:defRPr sz="2100" b="1"/>
            </a:lvl6pPr>
            <a:lvl7pPr marL="3656656" indent="0">
              <a:buNone/>
              <a:defRPr sz="2100" b="1"/>
            </a:lvl7pPr>
            <a:lvl8pPr marL="4266097" indent="0">
              <a:buNone/>
              <a:defRPr sz="2100" b="1"/>
            </a:lvl8pPr>
            <a:lvl9pPr marL="4875541" indent="0">
              <a:buNone/>
              <a:defRPr sz="21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85192" y="1381003"/>
            <a:ext cx="5387630" cy="580606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800" b="1" u="sng">
                <a:solidFill>
                  <a:schemeClr val="accent1"/>
                </a:solidFill>
              </a:defRPr>
            </a:lvl1pPr>
            <a:lvl2pPr marL="609443" indent="0">
              <a:buNone/>
              <a:defRPr sz="2700" b="1"/>
            </a:lvl2pPr>
            <a:lvl3pPr marL="1218885" indent="0">
              <a:buNone/>
              <a:defRPr sz="2400" b="1"/>
            </a:lvl3pPr>
            <a:lvl4pPr marL="1828328" indent="0">
              <a:buNone/>
              <a:defRPr sz="2100" b="1"/>
            </a:lvl4pPr>
            <a:lvl5pPr marL="2437771" indent="0">
              <a:buNone/>
              <a:defRPr sz="2100" b="1"/>
            </a:lvl5pPr>
            <a:lvl6pPr marL="3047213" indent="0">
              <a:buNone/>
              <a:defRPr sz="2100" b="1"/>
            </a:lvl6pPr>
            <a:lvl7pPr marL="3656656" indent="0">
              <a:buNone/>
              <a:defRPr sz="2100" b="1"/>
            </a:lvl7pPr>
            <a:lvl8pPr marL="4266097" indent="0">
              <a:buNone/>
              <a:defRPr sz="2100" b="1"/>
            </a:lvl8pPr>
            <a:lvl9pPr marL="4875541" indent="0">
              <a:buNone/>
              <a:defRPr sz="21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22C09BD-60A2-D244-8F4B-695A122744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509" y="96297"/>
            <a:ext cx="11400661" cy="777240"/>
          </a:xfrm>
        </p:spPr>
        <p:txBody>
          <a:bodyPr/>
          <a:lstStyle/>
          <a:p>
            <a:r>
              <a:rPr lang="en-US" dirty="0"/>
              <a:t>Click to edit Master title</a:t>
            </a: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E1D56C46-C13D-6843-8D78-E9DE559D36F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8603" y="831986"/>
            <a:ext cx="11400661" cy="42862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pPr lvl="0"/>
            <a:r>
              <a:rPr lang="en-US" b="1" kern="0" dirty="0">
                <a:solidFill>
                  <a:srgbClr val="45A8C4"/>
                </a:solidFill>
                <a:latin typeface="+mn-lt"/>
                <a:cs typeface="Calibri"/>
              </a:rPr>
              <a:t>Subtitle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88E56A8-D17E-8848-8C5B-EC8D2FC7921A}"/>
              </a:ext>
            </a:extLst>
          </p:cNvPr>
          <p:cNvSpPr/>
          <p:nvPr userDrawn="1"/>
        </p:nvSpPr>
        <p:spPr>
          <a:xfrm>
            <a:off x="10436087" y="6490880"/>
            <a:ext cx="129209" cy="19815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Content Placeholder 12">
            <a:extLst>
              <a:ext uri="{FF2B5EF4-FFF2-40B4-BE49-F238E27FC236}">
                <a16:creationId xmlns:a16="http://schemas.microsoft.com/office/drawing/2014/main" id="{61902A9B-4EBD-9042-9417-398D31C80DB0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55509" y="1988634"/>
            <a:ext cx="5474567" cy="4327704"/>
          </a:xfrm>
          <a:prstGeom prst="rect">
            <a:avLst/>
          </a:prstGeom>
        </p:spPr>
        <p:txBody>
          <a:bodyPr/>
          <a:lstStyle>
            <a:lvl1pPr marL="274201" indent="-274201">
              <a:defRPr/>
            </a:lvl1pPr>
            <a:lvl2pPr marL="576072" indent="-274320">
              <a:defRPr/>
            </a:lvl2pPr>
            <a:lvl3pPr marL="868680" indent="-274320">
              <a:defRPr/>
            </a:lvl3pPr>
            <a:lvl4pPr marL="1143000" indent="-274320">
              <a:defRPr/>
            </a:lvl4pPr>
            <a:lvl5pPr marL="1435608" indent="-274320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2">
            <a:extLst>
              <a:ext uri="{FF2B5EF4-FFF2-40B4-BE49-F238E27FC236}">
                <a16:creationId xmlns:a16="http://schemas.microsoft.com/office/drawing/2014/main" id="{326E65A8-182F-624C-B231-E6CD084CC095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385193" y="1988634"/>
            <a:ext cx="5387630" cy="4327704"/>
          </a:xfrm>
          <a:prstGeom prst="rect">
            <a:avLst/>
          </a:prstGeom>
        </p:spPr>
        <p:txBody>
          <a:bodyPr/>
          <a:lstStyle>
            <a:lvl1pPr marL="274201" indent="-274201">
              <a:defRPr/>
            </a:lvl1pPr>
            <a:lvl2pPr marL="576072" indent="-274320">
              <a:defRPr/>
            </a:lvl2pPr>
            <a:lvl3pPr marL="868680" indent="-274320">
              <a:defRPr/>
            </a:lvl3pPr>
            <a:lvl4pPr marL="1143000" indent="-274320">
              <a:defRPr/>
            </a:lvl4pPr>
            <a:lvl5pPr marL="1435608" indent="-274320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4985913B-9067-5E4F-BEB8-B40B0526CDDE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4164514" y="6479339"/>
            <a:ext cx="3859795" cy="233968"/>
          </a:xfrm>
          <a:prstGeom prst="rect">
            <a:avLst/>
          </a:prstGeom>
        </p:spPr>
        <p:txBody>
          <a:bodyPr vert="horz" lIns="121888" tIns="60944" rIns="121888" bIns="60944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Microchip Proprietary and Confidential</a:t>
            </a:r>
          </a:p>
        </p:txBody>
      </p:sp>
    </p:spTree>
    <p:extLst>
      <p:ext uri="{BB962C8B-B14F-4D97-AF65-F5344CB8AC3E}">
        <p14:creationId xmlns:p14="http://schemas.microsoft.com/office/powerpoint/2010/main" val="21673121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MCHP-logo.jpg"/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3436" y="6396138"/>
            <a:ext cx="1447127" cy="364442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5509" y="96296"/>
            <a:ext cx="11400661" cy="942795"/>
          </a:xfrm>
          <a:prstGeom prst="rect">
            <a:avLst/>
          </a:prstGeom>
        </p:spPr>
        <p:txBody>
          <a:bodyPr vert="horz" lIns="121888" tIns="60944" rIns="121888" bIns="60944" rtlCol="0" anchor="t" anchorCtr="0">
            <a:noAutofit/>
          </a:bodyPr>
          <a:lstStyle/>
          <a:p>
            <a:r>
              <a:rPr lang="en-US" dirty="0"/>
              <a:t>Click to edit Master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5509" y="1039091"/>
            <a:ext cx="11400661" cy="5412311"/>
          </a:xfrm>
          <a:prstGeom prst="rect">
            <a:avLst/>
          </a:prstGeom>
        </p:spPr>
        <p:txBody>
          <a:bodyPr vert="horz" lIns="121888" tIns="60944" rIns="121888" bIns="60944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52589C74-EF87-2646-A562-5428C2FBE5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164514" y="6479339"/>
            <a:ext cx="3859795" cy="233968"/>
          </a:xfrm>
          <a:prstGeom prst="rect">
            <a:avLst/>
          </a:prstGeom>
        </p:spPr>
        <p:txBody>
          <a:bodyPr vert="horz" lIns="121888" tIns="60944" rIns="121888" bIns="60944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Microchip Proprietary and Confidential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167033" y="6495408"/>
            <a:ext cx="539496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fld id="{3A89BA97-E076-0C46-96C3-2C5079BFCB08}" type="slidenum">
              <a:rPr lang="en-US" sz="1300" smtClean="0">
                <a:solidFill>
                  <a:schemeClr val="bg1">
                    <a:lumMod val="50000"/>
                  </a:schemeClr>
                </a:solidFill>
              </a:rPr>
              <a:pPr algn="l"/>
              <a:t>‹#›</a:t>
            </a:fld>
            <a:endParaRPr lang="en-US" sz="13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69790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0" r:id="rId3"/>
    <p:sldLayoutId id="2147483656" r:id="rId4"/>
    <p:sldLayoutId id="2147483660" r:id="rId5"/>
    <p:sldLayoutId id="2147483652" r:id="rId6"/>
    <p:sldLayoutId id="2147483657" r:id="rId7"/>
    <p:sldLayoutId id="2147483653" r:id="rId8"/>
    <p:sldLayoutId id="2147483658" r:id="rId9"/>
    <p:sldLayoutId id="2147483654" r:id="rId10"/>
    <p:sldLayoutId id="2147483659" r:id="rId11"/>
    <p:sldLayoutId id="2147483655" r:id="rId12"/>
    <p:sldLayoutId id="2147483661" r:id="rId13"/>
  </p:sldLayoutIdLst>
  <p:hf hdr="0" ftr="0" dt="0"/>
  <p:txStyles>
    <p:titleStyle>
      <a:lvl1pPr algn="l" defTabSz="609443" rtl="0" eaLnBrk="1" latinLnBrk="0" hangingPunct="1">
        <a:lnSpc>
          <a:spcPct val="100000"/>
        </a:lnSpc>
        <a:spcBef>
          <a:spcPct val="0"/>
        </a:spcBef>
        <a:buNone/>
        <a:defRPr sz="4400" b="1" kern="1200" normalizeH="0" baseline="0">
          <a:solidFill>
            <a:srgbClr val="0E3689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609443" rtl="0" eaLnBrk="1" latinLnBrk="0" hangingPunct="1">
        <a:spcBef>
          <a:spcPts val="300"/>
        </a:spcBef>
        <a:buClr>
          <a:srgbClr val="0E3689"/>
        </a:buClr>
        <a:buFont typeface="Arial"/>
        <a:buChar char="•"/>
        <a:defRPr sz="3200" b="1" kern="1200">
          <a:solidFill>
            <a:srgbClr val="070707"/>
          </a:solidFill>
          <a:latin typeface="+mn-lt"/>
          <a:ea typeface="+mn-ea"/>
          <a:cs typeface="+mn-cs"/>
        </a:defRPr>
      </a:lvl1pPr>
      <a:lvl2pPr marL="576072" indent="-274320" algn="l" defTabSz="609443" rtl="0" eaLnBrk="1" latinLnBrk="0" hangingPunct="1">
        <a:spcBef>
          <a:spcPts val="300"/>
        </a:spcBef>
        <a:buClr>
          <a:srgbClr val="1D9CE4"/>
        </a:buClr>
        <a:buFont typeface="Arial" panose="020B0604020202020204" pitchFamily="34" charset="0"/>
        <a:buChar char="•"/>
        <a:defRPr sz="2800" kern="1200">
          <a:solidFill>
            <a:srgbClr val="070707"/>
          </a:solidFill>
          <a:latin typeface="+mn-lt"/>
          <a:ea typeface="+mn-ea"/>
          <a:cs typeface="+mn-cs"/>
        </a:defRPr>
      </a:lvl2pPr>
      <a:lvl3pPr marL="868680" indent="-274320" algn="l" defTabSz="609443" rtl="0" eaLnBrk="1" latinLnBrk="0" hangingPunct="1">
        <a:spcBef>
          <a:spcPts val="300"/>
        </a:spcBef>
        <a:buClr>
          <a:srgbClr val="1D9CE4"/>
        </a:buClr>
        <a:buFont typeface="Arial"/>
        <a:buChar char="•"/>
        <a:defRPr sz="2400" kern="1200">
          <a:solidFill>
            <a:srgbClr val="070707"/>
          </a:solidFill>
          <a:latin typeface="+mn-lt"/>
          <a:ea typeface="+mn-ea"/>
          <a:cs typeface="+mn-cs"/>
        </a:defRPr>
      </a:lvl3pPr>
      <a:lvl4pPr marL="1143000" indent="-274320" algn="l" defTabSz="609443" rtl="0" eaLnBrk="1" latinLnBrk="0" hangingPunct="1">
        <a:spcBef>
          <a:spcPts val="300"/>
        </a:spcBef>
        <a:buClr>
          <a:srgbClr val="1D9CE4"/>
        </a:buClr>
        <a:buFont typeface="Arial" panose="020B0604020202020204" pitchFamily="34" charset="0"/>
        <a:buChar char="•"/>
        <a:defRPr sz="2000" kern="1200">
          <a:solidFill>
            <a:srgbClr val="070707"/>
          </a:solidFill>
          <a:latin typeface="+mn-lt"/>
          <a:ea typeface="+mn-ea"/>
          <a:cs typeface="+mn-cs"/>
        </a:defRPr>
      </a:lvl4pPr>
      <a:lvl5pPr marL="1435608" indent="-274320" algn="l" defTabSz="609443" rtl="0" eaLnBrk="1" latinLnBrk="0" hangingPunct="1">
        <a:spcBef>
          <a:spcPts val="300"/>
        </a:spcBef>
        <a:buClr>
          <a:srgbClr val="1D9CE4"/>
        </a:buClr>
        <a:buFont typeface="Arial" panose="020B0604020202020204" pitchFamily="34" charset="0"/>
        <a:buChar char="•"/>
        <a:defRPr sz="2000" kern="1200">
          <a:solidFill>
            <a:srgbClr val="070707"/>
          </a:solidFill>
          <a:latin typeface="+mn-lt"/>
          <a:ea typeface="+mn-ea"/>
          <a:cs typeface="+mn-cs"/>
        </a:defRPr>
      </a:lvl5pPr>
      <a:lvl6pPr marL="3351933" indent="-304723" algn="l" defTabSz="609443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376" indent="-304723" algn="l" defTabSz="609443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0819" indent="-304723" algn="l" defTabSz="609443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261" indent="-304723" algn="l" defTabSz="609443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44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43" algn="l" defTabSz="60944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885" algn="l" defTabSz="60944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328" algn="l" defTabSz="60944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771" algn="l" defTabSz="60944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213" algn="l" defTabSz="60944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656" algn="l" defTabSz="60944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097" algn="l" defTabSz="60944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541" algn="l" defTabSz="60944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559" userDrawn="1">
          <p15:clr>
            <a:srgbClr val="F26B43"/>
          </p15:clr>
        </p15:guide>
        <p15:guide id="2" pos="16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microchipdeveloper.com/mplabx:mdb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python.org/" TargetMode="External"/><Relationship Id="rId2" Type="http://schemas.openxmlformats.org/officeDocument/2006/relationships/hyperlink" Target="https://pythonhosted.org/pyserial/index.html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matplotlib.org/" TargetMode="External"/><Relationship Id="rId2" Type="http://schemas.openxmlformats.org/officeDocument/2006/relationships/hyperlink" Target="https://pythonhosted.org/pyserial/index.html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icrochip-MPLAB-Harmony/net_10base_t1s.git" TargetMode="External"/><Relationship Id="rId2" Type="http://schemas.openxmlformats.org/officeDocument/2006/relationships/hyperlink" Target="https://github.com/Bolderain/T1S_Autoconf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github.com/MicrochipTech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olderain/T1S_Autoconf.git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D854E-F0FA-DA43-9468-0509537A29B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T1S Autoconfiguration</a:t>
            </a:r>
            <a:br>
              <a:rPr lang="en-US" dirty="0"/>
            </a:br>
            <a:r>
              <a:rPr lang="en-US" dirty="0"/>
              <a:t>Tooling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73D081-4997-FF4D-B75C-F6275A20E91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Martin Ruppert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8F16D4-E23A-8B42-AEFF-22E5AFC9F8F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anchor="b" anchorCtr="0"/>
          <a:lstStyle/>
          <a:p>
            <a:fld id="{CA8B0956-6ABD-4CC3-9749-0B6D1995C889}" type="datetime4">
              <a:rPr lang="de-DE" smtClean="0"/>
              <a:t>24. Januar 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65223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92953FD-C4A6-945C-CFBE-23CE8BD23E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5549" y="1926106"/>
            <a:ext cx="3035477" cy="40103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DFA33AF-EF16-A9A1-1FDA-0BA58D176E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Programming 4 Boards at the same time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513042-A54B-3A27-E0C4-D3E93BE6AB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437" y="2623055"/>
            <a:ext cx="1896230" cy="207973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9D2AAEB-550E-CD78-4D50-EB22BB93B423}"/>
              </a:ext>
            </a:extLst>
          </p:cNvPr>
          <p:cNvSpPr/>
          <p:nvPr/>
        </p:nvSpPr>
        <p:spPr>
          <a:xfrm>
            <a:off x="3143153" y="4678437"/>
            <a:ext cx="3271101" cy="31266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35091C-88EB-9173-F05B-9F0627A2F16B}"/>
              </a:ext>
            </a:extLst>
          </p:cNvPr>
          <p:cNvSpPr txBox="1"/>
          <p:nvPr/>
        </p:nvSpPr>
        <p:spPr>
          <a:xfrm>
            <a:off x="7032395" y="2070704"/>
            <a:ext cx="411951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The Tool „multi_progger.pyw“ is a Python Tkinter GUI that controlls 4 instances of the MDB Core simultary. </a:t>
            </a:r>
          </a:p>
          <a:p>
            <a:endParaRPr lang="de-DE" dirty="0"/>
          </a:p>
          <a:p>
            <a:r>
              <a:rPr lang="de-DE" dirty="0"/>
              <a:t>This allows to keep the connection to four MDB‘s instances and programming four controller at the same time.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612A598-33E5-8DFE-6E40-8B01222CA4DB}"/>
              </a:ext>
            </a:extLst>
          </p:cNvPr>
          <p:cNvSpPr/>
          <p:nvPr/>
        </p:nvSpPr>
        <p:spPr>
          <a:xfrm>
            <a:off x="355509" y="1797031"/>
            <a:ext cx="11603770" cy="2905760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de-DE" dirty="0"/>
          </a:p>
          <a:p>
            <a:r>
              <a:rPr lang="de-DE" dirty="0"/>
              <a:t>If another MPLABX Version should be used than v6.15, this must be changed in the script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8A9CB4C-3E1D-D4D2-3612-F3A3F39EF0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437" y="3220094"/>
            <a:ext cx="10283130" cy="31266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92D9C6C-D35B-24A9-4900-7A8A6CD40C87}"/>
              </a:ext>
            </a:extLst>
          </p:cNvPr>
          <p:cNvSpPr/>
          <p:nvPr/>
        </p:nvSpPr>
        <p:spPr>
          <a:xfrm>
            <a:off x="6745908" y="3073941"/>
            <a:ext cx="841666" cy="651754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66328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0B683DAE-43AE-C3E0-1BAA-37E74A9E16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509" y="96296"/>
            <a:ext cx="11400661" cy="777240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Python GUI for parallel Programming with MDB</a:t>
            </a: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C61F2B99-B43E-B0AA-F16D-AF62391FD3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778" y="1050906"/>
            <a:ext cx="11400660" cy="5130297"/>
          </a:xfrm>
          <a:prstGeom prst="rect">
            <a:avLst/>
          </a:prstGeom>
          <a:noFill/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0555B2C-198E-0120-B25C-EFF5BEEE84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3117" y="876079"/>
            <a:ext cx="7742591" cy="510584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011185F-E99F-ECBC-9DF3-0F90E4561E0A}"/>
              </a:ext>
            </a:extLst>
          </p:cNvPr>
          <p:cNvSpPr/>
          <p:nvPr/>
        </p:nvSpPr>
        <p:spPr>
          <a:xfrm>
            <a:off x="3693905" y="3415383"/>
            <a:ext cx="7117237" cy="1140644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de-DE" dirty="0"/>
              <a:t>More Information about the MDB and how to use it at: </a:t>
            </a:r>
            <a:r>
              <a:rPr lang="de-DE" dirty="0">
                <a:hlinkClick r:id="rId4"/>
              </a:rPr>
              <a:t>https://microchipdeveloper.com/mplabx:mdb</a:t>
            </a:r>
            <a:endParaRPr lang="de-DE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53DFC50-4666-31E1-AA34-644BDF329C83}"/>
              </a:ext>
            </a:extLst>
          </p:cNvPr>
          <p:cNvSpPr/>
          <p:nvPr/>
        </p:nvSpPr>
        <p:spPr>
          <a:xfrm>
            <a:off x="3693904" y="2063986"/>
            <a:ext cx="7117237" cy="1140644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de-DE" dirty="0"/>
              <a:t>The Pyhton Script starts MDB.bat as a Sub-Process and controlls the input and output. This allows a „remote control“ of the MDB.bat</a:t>
            </a:r>
          </a:p>
        </p:txBody>
      </p:sp>
    </p:spTree>
    <p:extLst>
      <p:ext uri="{BB962C8B-B14F-4D97-AF65-F5344CB8AC3E}">
        <p14:creationId xmlns:p14="http://schemas.microsoft.com/office/powerpoint/2010/main" val="3340314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F3CD5EC5-A04F-CAB2-8310-C53E869BA8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778" y="1050906"/>
            <a:ext cx="11400660" cy="5130297"/>
          </a:xfrm>
          <a:prstGeom prst="rect">
            <a:avLst/>
          </a:prstGeom>
          <a:noFill/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83F948A-AB04-0FDE-F4F2-5B8553B6383F}"/>
              </a:ext>
            </a:extLst>
          </p:cNvPr>
          <p:cNvCxnSpPr>
            <a:cxnSpLocks/>
          </p:cNvCxnSpPr>
          <p:nvPr/>
        </p:nvCxnSpPr>
        <p:spPr>
          <a:xfrm flipV="1">
            <a:off x="6325386" y="2413262"/>
            <a:ext cx="414779" cy="64102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79E6A6F-AF21-F853-9D5C-03AABDDF8A87}"/>
              </a:ext>
            </a:extLst>
          </p:cNvPr>
          <p:cNvCxnSpPr>
            <a:cxnSpLocks/>
          </p:cNvCxnSpPr>
          <p:nvPr/>
        </p:nvCxnSpPr>
        <p:spPr>
          <a:xfrm flipV="1">
            <a:off x="6975835" y="2119690"/>
            <a:ext cx="2715296" cy="20104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4" name="Title 1">
            <a:extLst>
              <a:ext uri="{FF2B5EF4-FFF2-40B4-BE49-F238E27FC236}">
                <a16:creationId xmlns:a16="http://schemas.microsoft.com/office/drawing/2014/main" id="{1AB9B658-86CB-4ECA-B766-B2515BC3BA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509" y="96296"/>
            <a:ext cx="11400661" cy="777240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Python GUI for parallel Programming with MDB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A913258-4663-03B0-B841-524F65A13357}"/>
              </a:ext>
            </a:extLst>
          </p:cNvPr>
          <p:cNvSpPr/>
          <p:nvPr/>
        </p:nvSpPr>
        <p:spPr>
          <a:xfrm>
            <a:off x="2733040" y="2778849"/>
            <a:ext cx="6438265" cy="1808480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/>
              <a:t>„hwtool“ is a MDB command that lists all available debuggers and assigns them an index number. This index number is used to select the debugger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4046023-2BA3-8D9B-CD82-9D270594386D}"/>
              </a:ext>
            </a:extLst>
          </p:cNvPr>
          <p:cNvSpPr/>
          <p:nvPr/>
        </p:nvSpPr>
        <p:spPr>
          <a:xfrm>
            <a:off x="405579" y="2644857"/>
            <a:ext cx="590102" cy="214074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3AC3AD9-2594-381E-B3FE-80592B08AC68}"/>
              </a:ext>
            </a:extLst>
          </p:cNvPr>
          <p:cNvSpPr/>
          <p:nvPr/>
        </p:nvSpPr>
        <p:spPr>
          <a:xfrm>
            <a:off x="2733040" y="4738310"/>
            <a:ext cx="6438265" cy="1808480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By changing the index number, a debugger can be specifically assigned to a window</a:t>
            </a:r>
            <a:endParaRPr lang="de-D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D542365-707D-8925-1C39-C7B9F04ABA7D}"/>
              </a:ext>
            </a:extLst>
          </p:cNvPr>
          <p:cNvSpPr/>
          <p:nvPr/>
        </p:nvSpPr>
        <p:spPr>
          <a:xfrm>
            <a:off x="1139448" y="3054285"/>
            <a:ext cx="170665" cy="1031701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CA32FDF-524D-6E1D-19AD-BE4077DF2AC1}"/>
              </a:ext>
            </a:extLst>
          </p:cNvPr>
          <p:cNvSpPr/>
          <p:nvPr/>
        </p:nvSpPr>
        <p:spPr>
          <a:xfrm>
            <a:off x="9691131" y="1255505"/>
            <a:ext cx="170665" cy="864185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74011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6" grpId="0" animBg="1"/>
      <p:bldP spid="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A502E1D-115B-11A9-B819-E448E21C4B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778" y="1050906"/>
            <a:ext cx="11400660" cy="5130297"/>
          </a:xfrm>
          <a:prstGeom prst="rect">
            <a:avLst/>
          </a:prstGeom>
          <a:noFill/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98C32A5-EF7B-1987-B5BB-EB59B41F8CDB}"/>
              </a:ext>
            </a:extLst>
          </p:cNvPr>
          <p:cNvCxnSpPr>
            <a:cxnSpLocks/>
          </p:cNvCxnSpPr>
          <p:nvPr/>
        </p:nvCxnSpPr>
        <p:spPr>
          <a:xfrm flipV="1">
            <a:off x="5099901" y="2413262"/>
            <a:ext cx="414779" cy="64102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" name="Title 1">
            <a:extLst>
              <a:ext uri="{FF2B5EF4-FFF2-40B4-BE49-F238E27FC236}">
                <a16:creationId xmlns:a16="http://schemas.microsoft.com/office/drawing/2014/main" id="{3E29B74F-3D90-2926-E81A-4FACC7241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509" y="96296"/>
            <a:ext cx="11400661" cy="777240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Python GUI for parallel Programming with MDB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9027933-08EE-F096-0A65-805BBB653868}"/>
              </a:ext>
            </a:extLst>
          </p:cNvPr>
          <p:cNvSpPr/>
          <p:nvPr/>
        </p:nvSpPr>
        <p:spPr>
          <a:xfrm>
            <a:off x="2972556" y="1921213"/>
            <a:ext cx="6438265" cy="1808480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/>
              <a:t>With clicking on „Connect MDB“, all setup is done for EDGB, Speed 6Mbit, SWD Interface and selecting the debuggers. This takes some time until it‘s connected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7FDFD74-B7BE-F509-665C-DDDEE73EA0D7}"/>
              </a:ext>
            </a:extLst>
          </p:cNvPr>
          <p:cNvSpPr/>
          <p:nvPr/>
        </p:nvSpPr>
        <p:spPr>
          <a:xfrm>
            <a:off x="2972556" y="3878637"/>
            <a:ext cx="6438265" cy="1808480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/>
              <a:t>Keep in  mind that every mdb.bat process do need about 2 Gbyte of RAM. All four instancess are around 8 Gbyte of RAM</a:t>
            </a:r>
          </a:p>
        </p:txBody>
      </p:sp>
    </p:spTree>
    <p:extLst>
      <p:ext uri="{BB962C8B-B14F-4D97-AF65-F5344CB8AC3E}">
        <p14:creationId xmlns:p14="http://schemas.microsoft.com/office/powerpoint/2010/main" val="3822166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2290778-A6FC-3C52-5DEE-D814C46A50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778" y="1050906"/>
            <a:ext cx="11400660" cy="5130297"/>
          </a:xfrm>
          <a:prstGeom prst="rect">
            <a:avLst/>
          </a:prstGeom>
          <a:noFill/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7DEB760-77CF-95A2-8DBB-5A00BE7EFA53}"/>
              </a:ext>
            </a:extLst>
          </p:cNvPr>
          <p:cNvCxnSpPr>
            <a:cxnSpLocks/>
          </p:cNvCxnSpPr>
          <p:nvPr/>
        </p:nvCxnSpPr>
        <p:spPr>
          <a:xfrm flipV="1">
            <a:off x="5640329" y="2413262"/>
            <a:ext cx="414779" cy="64102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" name="Title 1">
            <a:extLst>
              <a:ext uri="{FF2B5EF4-FFF2-40B4-BE49-F238E27FC236}">
                <a16:creationId xmlns:a16="http://schemas.microsoft.com/office/drawing/2014/main" id="{8891EB51-3ABA-D67E-9067-141C8F7203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509" y="96296"/>
            <a:ext cx="11400661" cy="777240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Python GUI for parallel Programming with MDB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8E90D26-1C2C-4317-FE17-20CE2E4C754D}"/>
              </a:ext>
            </a:extLst>
          </p:cNvPr>
          <p:cNvSpPr/>
          <p:nvPr/>
        </p:nvSpPr>
        <p:spPr>
          <a:xfrm>
            <a:off x="2875280" y="3429000"/>
            <a:ext cx="6438265" cy="1808480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“Prog Boards” programs all Hex files in parallel.</a:t>
            </a:r>
            <a:br>
              <a:rPr lang="en-US" dirty="0"/>
            </a:br>
            <a:r>
              <a:rPr lang="en-US" dirty="0"/>
              <a:t>The connection to the debugger is maintained so it is not necessary to re-establish the connection again. This allows the programming process to start more quickly.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90659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92953FD-C4A6-945C-CFBE-23CE8BD23E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5549" y="1926106"/>
            <a:ext cx="3035477" cy="40103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DFA33AF-EF16-A9A1-1FDA-0BA58D176E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GUI for testing 4 Boards in parallel </a:t>
            </a:r>
            <a:endParaRPr lang="de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513042-A54B-3A27-E0C4-D3E93BE6AB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437" y="2623055"/>
            <a:ext cx="1896230" cy="207973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9D2AAEB-550E-CD78-4D50-EB22BB93B423}"/>
              </a:ext>
            </a:extLst>
          </p:cNvPr>
          <p:cNvSpPr/>
          <p:nvPr/>
        </p:nvSpPr>
        <p:spPr>
          <a:xfrm>
            <a:off x="3067736" y="4914105"/>
            <a:ext cx="3271101" cy="31266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35091C-88EB-9173-F05B-9F0627A2F16B}"/>
              </a:ext>
            </a:extLst>
          </p:cNvPr>
          <p:cNvSpPr txBox="1"/>
          <p:nvPr/>
        </p:nvSpPr>
        <p:spPr>
          <a:xfrm>
            <a:off x="7018386" y="1655803"/>
            <a:ext cx="440600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„terminal.pyw“ is the Terminal program that talks with 4 Boards at the same time.</a:t>
            </a:r>
          </a:p>
          <a:p>
            <a:endParaRPr lang="de-DE" dirty="0"/>
          </a:p>
          <a:p>
            <a:r>
              <a:rPr lang="en-US" dirty="0"/>
              <a:t>The idea came to me when I was once again completely annoyed by having to arrange </a:t>
            </a:r>
            <a:r>
              <a:rPr lang="en-US" dirty="0" err="1"/>
              <a:t>TerraTerm</a:t>
            </a:r>
            <a:r>
              <a:rPr lang="en-US" dirty="0"/>
              <a:t> four times on my desktop and assigning them to the corresponding COM ports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54845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B3BA3D5-F0AB-EE92-E848-B85DE4EBFF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439" y="796204"/>
            <a:ext cx="10555334" cy="5662497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FCB2197E-F45F-E0BF-8769-AF28A057B8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509" y="96296"/>
            <a:ext cx="11400661" cy="777240"/>
          </a:xfrm>
        </p:spPr>
        <p:txBody>
          <a:bodyPr/>
          <a:lstStyle/>
          <a:p>
            <a:r>
              <a:rPr lang="en-US" dirty="0"/>
              <a:t>Python GUI for testing 4 Boards in parallel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F90E18D-FDCE-9954-4773-7B9815C95A5B}"/>
              </a:ext>
            </a:extLst>
          </p:cNvPr>
          <p:cNvSpPr/>
          <p:nvPr/>
        </p:nvSpPr>
        <p:spPr>
          <a:xfrm>
            <a:off x="2835974" y="2910839"/>
            <a:ext cx="6438265" cy="2505927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dirty="0"/>
              <a:t>This tool is basically a 4-way Comport Terminal.</a:t>
            </a:r>
          </a:p>
          <a:p>
            <a:r>
              <a:rPr lang="en-US" dirty="0"/>
              <a:t>There are 4 default COM ports in the upper left, which must be changed to the ones on your machine. </a:t>
            </a:r>
          </a:p>
          <a:p>
            <a:r>
              <a:rPr lang="en-US" dirty="0"/>
              <a:t>If a COM Port entry is left free, this COM port is not used, so that this tool can be used with less than 4 boards</a:t>
            </a:r>
            <a:endParaRPr lang="de-D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A6047FC-8A83-D9E7-C054-1888B59A58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640" y="1806440"/>
            <a:ext cx="6820491" cy="7544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5E7E4E4-47F6-0AE1-9634-B33E854CA9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117" y="1801105"/>
            <a:ext cx="6812870" cy="74682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CDE8D89-7B70-0640-EB0A-A6AC7BD25606}"/>
              </a:ext>
            </a:extLst>
          </p:cNvPr>
          <p:cNvSpPr/>
          <p:nvPr/>
        </p:nvSpPr>
        <p:spPr>
          <a:xfrm>
            <a:off x="2835974" y="2914650"/>
            <a:ext cx="6438265" cy="2505927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dirty="0"/>
              <a:t>If you click on “Connect” while all comports are available, then the COM Port Entries go to gray.</a:t>
            </a:r>
          </a:p>
          <a:p>
            <a:r>
              <a:rPr lang="en-US" dirty="0"/>
              <a:t>If at least one COM Port isn’t available, nothing happens.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94117C6-6846-42EF-EFBB-A4EFA561C9A6}"/>
              </a:ext>
            </a:extLst>
          </p:cNvPr>
          <p:cNvSpPr/>
          <p:nvPr/>
        </p:nvSpPr>
        <p:spPr>
          <a:xfrm>
            <a:off x="2835973" y="2907028"/>
            <a:ext cx="6438265" cy="2505927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dirty="0"/>
              <a:t>If a COM Port entry is left free, this COM port is not used, so that this tool can be used with less than 4 boards</a:t>
            </a:r>
            <a:endParaRPr lang="de-DE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5858746-5B82-E327-4685-32B16EC959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4940" y="1699749"/>
            <a:ext cx="3033023" cy="967824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D8B09B57-D818-231E-7978-AB09A85D38D7}"/>
              </a:ext>
            </a:extLst>
          </p:cNvPr>
          <p:cNvSpPr/>
          <p:nvPr/>
        </p:nvSpPr>
        <p:spPr>
          <a:xfrm>
            <a:off x="2835972" y="2914649"/>
            <a:ext cx="6438265" cy="2505927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dirty="0"/>
              <a:t>The default ports can be set in the source code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77446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" grpId="0" animBg="1"/>
      <p:bldP spid="12" grpId="0" animBg="1"/>
      <p:bldP spid="1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4FA54-3F5A-30E3-4868-7D48857C3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Python Modules Dependencies „terminal.pyw“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B0A739-0D8D-293F-CA27-09C5DE87703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fontScale="85000" lnSpcReduction="10000"/>
          </a:bodyPr>
          <a:lstStyle/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pip install pyserial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 algn="ctr">
              <a:buNone/>
            </a:pPr>
            <a:endParaRPr lang="de-DE" dirty="0">
              <a:hlinkClick r:id="rId2"/>
            </a:endParaRPr>
          </a:p>
          <a:p>
            <a:pPr marL="0" indent="0" algn="ctr">
              <a:buNone/>
            </a:pPr>
            <a:endParaRPr lang="de-DE" dirty="0">
              <a:hlinkClick r:id="rId2"/>
            </a:endParaRPr>
          </a:p>
          <a:p>
            <a:pPr marL="0" indent="0" algn="ctr">
              <a:buNone/>
            </a:pPr>
            <a:endParaRPr lang="de-DE" dirty="0">
              <a:hlinkClick r:id="rId2"/>
            </a:endParaRPr>
          </a:p>
          <a:p>
            <a:pPr marL="0" indent="0" algn="ctr">
              <a:buNone/>
            </a:pPr>
            <a:r>
              <a:rPr lang="de-DE" dirty="0">
                <a:hlinkClick r:id="rId2"/>
              </a:rPr>
              <a:t>https://pythonhosted.org/pyserial/index.html</a:t>
            </a:r>
            <a:endParaRPr lang="de-DE" dirty="0"/>
          </a:p>
          <a:p>
            <a:pPr marL="0" indent="0" algn="ctr">
              <a:buNone/>
            </a:pPr>
            <a:endParaRPr lang="de-DE" dirty="0"/>
          </a:p>
          <a:p>
            <a:pPr marL="0" indent="0" algn="ctr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This module encapsulates the access for the serial port. It provides backends for </a:t>
            </a:r>
            <a:r>
              <a:rPr lang="en-US" b="0" i="0" u="none" strike="noStrike" dirty="0">
                <a:solidFill>
                  <a:srgbClr val="355F7C"/>
                </a:solidFill>
                <a:effectLst/>
                <a:latin typeface="Arial" panose="020B0604020202020204" pitchFamily="34" charset="0"/>
                <a:hlinkClick r:id="rId3"/>
              </a:rPr>
              <a:t>Python</a:t>
            </a: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running on Windows, OSX, Linux, BSD (possibly any POSIX compliant system) and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IronPython</a:t>
            </a: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 The module named “serial” automatically selects the appropriate backend.</a:t>
            </a: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1028" name="Picture 4" descr="Logo">
            <a:extLst>
              <a:ext uri="{FF2B5EF4-FFF2-40B4-BE49-F238E27FC236}">
                <a16:creationId xmlns:a16="http://schemas.microsoft.com/office/drawing/2014/main" id="{7BAE9EFE-8097-ED49-A397-6C935BE8A6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2508" y="2362200"/>
            <a:ext cx="1962150" cy="106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12608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4FA54-3F5A-30E3-4868-7D48857C3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Python Modules Dependencies „terminal.pyw“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B0A739-0D8D-293F-CA27-09C5DE87703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pip install matplotlib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 algn="ctr">
              <a:buNone/>
            </a:pPr>
            <a:endParaRPr lang="de-DE" dirty="0">
              <a:hlinkClick r:id="rId2"/>
            </a:endParaRPr>
          </a:p>
          <a:p>
            <a:pPr marL="0" indent="0" algn="ctr">
              <a:buNone/>
            </a:pPr>
            <a:endParaRPr lang="de-DE" dirty="0">
              <a:hlinkClick r:id="rId2"/>
            </a:endParaRPr>
          </a:p>
          <a:p>
            <a:pPr marL="0" indent="0" algn="ctr">
              <a:buNone/>
            </a:pPr>
            <a:endParaRPr lang="de-DE" dirty="0">
              <a:hlinkClick r:id="rId2"/>
            </a:endParaRPr>
          </a:p>
          <a:p>
            <a:pPr marL="0" indent="0" algn="ctr">
              <a:buNone/>
            </a:pPr>
            <a:r>
              <a:rPr lang="de-DE" dirty="0">
                <a:hlinkClick r:id="rId3"/>
              </a:rPr>
              <a:t>https://matplotlib.org/</a:t>
            </a:r>
            <a:endParaRPr lang="de-DE" dirty="0"/>
          </a:p>
          <a:p>
            <a:pPr marL="0" indent="0" algn="ctr">
              <a:buNone/>
            </a:pPr>
            <a:endParaRPr lang="de-DE" dirty="0"/>
          </a:p>
          <a:p>
            <a:pPr marL="0" indent="0" algn="ctr">
              <a:buNone/>
            </a:pPr>
            <a:r>
              <a:rPr lang="en-US" b="0" i="0" dirty="0">
                <a:solidFill>
                  <a:srgbClr val="333333"/>
                </a:solidFill>
                <a:effectLst/>
                <a:latin typeface="-apple-system"/>
              </a:rPr>
              <a:t>Matplotlib is a comprehensive library for creating static, animated, and interactive visualizations in Python. Matplotlib makes easy things easy and hard things possible.</a:t>
            </a: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E591E4-9D25-4B47-D824-6257B123C6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3668" y="2571099"/>
            <a:ext cx="2607069" cy="641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7741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FCB545B3-FF74-6F04-DAE7-074F2838F2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439" y="796204"/>
            <a:ext cx="10555334" cy="5662497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FCB2197E-F45F-E0BF-8769-AF28A057B8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509" y="96296"/>
            <a:ext cx="11400661" cy="777240"/>
          </a:xfrm>
        </p:spPr>
        <p:txBody>
          <a:bodyPr/>
          <a:lstStyle/>
          <a:p>
            <a:r>
              <a:rPr lang="en-US" dirty="0"/>
              <a:t>Python GUI for testing 4 Boards in parallel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FCE2FC5-5FB0-EA71-392D-2164AA3BB1B1}"/>
              </a:ext>
            </a:extLst>
          </p:cNvPr>
          <p:cNvSpPr/>
          <p:nvPr/>
        </p:nvSpPr>
        <p:spPr>
          <a:xfrm>
            <a:off x="10239806" y="948525"/>
            <a:ext cx="712674" cy="214074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5C87241-BB7F-2E9F-9CB8-A0A5DC22A7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7877" y="795193"/>
            <a:ext cx="3872540" cy="564172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0FD5CD1-E746-1ED7-B197-AF554FAE80AC}"/>
              </a:ext>
            </a:extLst>
          </p:cNvPr>
          <p:cNvSpPr/>
          <p:nvPr/>
        </p:nvSpPr>
        <p:spPr>
          <a:xfrm>
            <a:off x="5890260" y="1059699"/>
            <a:ext cx="571500" cy="174741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9977088-3074-7578-B848-B7F1E7400736}"/>
              </a:ext>
            </a:extLst>
          </p:cNvPr>
          <p:cNvSpPr/>
          <p:nvPr/>
        </p:nvSpPr>
        <p:spPr>
          <a:xfrm>
            <a:off x="1636442" y="948525"/>
            <a:ext cx="822010" cy="222348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FAEC048-FD82-654D-FAE0-219CC3D4E862}"/>
              </a:ext>
            </a:extLst>
          </p:cNvPr>
          <p:cNvSpPr/>
          <p:nvPr/>
        </p:nvSpPr>
        <p:spPr>
          <a:xfrm>
            <a:off x="2497083" y="948525"/>
            <a:ext cx="822010" cy="222348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57BF92E-2541-D6D1-C56A-A530BA9A1240}"/>
              </a:ext>
            </a:extLst>
          </p:cNvPr>
          <p:cNvSpPr/>
          <p:nvPr/>
        </p:nvSpPr>
        <p:spPr>
          <a:xfrm>
            <a:off x="3359733" y="951066"/>
            <a:ext cx="822010" cy="222348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A9B0156-0B08-206C-A43C-4E963F0277C5}"/>
              </a:ext>
            </a:extLst>
          </p:cNvPr>
          <p:cNvSpPr/>
          <p:nvPr/>
        </p:nvSpPr>
        <p:spPr>
          <a:xfrm>
            <a:off x="4215363" y="949179"/>
            <a:ext cx="822010" cy="222348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1C8E90F-B333-BAAF-B6F7-5B86A4276641}"/>
              </a:ext>
            </a:extLst>
          </p:cNvPr>
          <p:cNvSpPr/>
          <p:nvPr/>
        </p:nvSpPr>
        <p:spPr>
          <a:xfrm>
            <a:off x="5881646" y="2295464"/>
            <a:ext cx="571500" cy="174741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528C3A6-D603-AB74-8BD6-8D3DB55CDC42}"/>
              </a:ext>
            </a:extLst>
          </p:cNvPr>
          <p:cNvSpPr/>
          <p:nvPr/>
        </p:nvSpPr>
        <p:spPr>
          <a:xfrm>
            <a:off x="5908052" y="3538621"/>
            <a:ext cx="571500" cy="174741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2807F74-5389-6D4F-1F87-55CBC23D7A15}"/>
              </a:ext>
            </a:extLst>
          </p:cNvPr>
          <p:cNvSpPr/>
          <p:nvPr/>
        </p:nvSpPr>
        <p:spPr>
          <a:xfrm>
            <a:off x="5908052" y="4781793"/>
            <a:ext cx="571500" cy="174741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7CDE255-E18F-AB49-6DDD-CE5BB8965133}"/>
              </a:ext>
            </a:extLst>
          </p:cNvPr>
          <p:cNvSpPr txBox="1"/>
          <p:nvPr/>
        </p:nvSpPr>
        <p:spPr>
          <a:xfrm>
            <a:off x="2988409" y="2239372"/>
            <a:ext cx="5082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3450673-B5E2-7473-42B2-741F6C73DFCA}"/>
              </a:ext>
            </a:extLst>
          </p:cNvPr>
          <p:cNvSpPr txBox="1"/>
          <p:nvPr/>
        </p:nvSpPr>
        <p:spPr>
          <a:xfrm>
            <a:off x="9596900" y="2239371"/>
            <a:ext cx="5082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B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983A686-4570-93BE-37AE-B1D5B812A7EB}"/>
              </a:ext>
            </a:extLst>
          </p:cNvPr>
          <p:cNvSpPr txBox="1"/>
          <p:nvPr/>
        </p:nvSpPr>
        <p:spPr>
          <a:xfrm>
            <a:off x="2988409" y="4880009"/>
            <a:ext cx="5082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C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C40395D-A831-25E4-B8B2-F1A666301999}"/>
              </a:ext>
            </a:extLst>
          </p:cNvPr>
          <p:cNvSpPr txBox="1"/>
          <p:nvPr/>
        </p:nvSpPr>
        <p:spPr>
          <a:xfrm>
            <a:off x="9526481" y="4880009"/>
            <a:ext cx="5082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D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0025046-D7B5-5DA7-082B-4C4B8493525B}"/>
              </a:ext>
            </a:extLst>
          </p:cNvPr>
          <p:cNvSpPr/>
          <p:nvPr/>
        </p:nvSpPr>
        <p:spPr>
          <a:xfrm>
            <a:off x="6274308" y="1832464"/>
            <a:ext cx="1613916" cy="174741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6350734-24AE-A1E1-F83D-020F2FB277FA}"/>
              </a:ext>
            </a:extLst>
          </p:cNvPr>
          <p:cNvSpPr/>
          <p:nvPr/>
        </p:nvSpPr>
        <p:spPr>
          <a:xfrm>
            <a:off x="6274308" y="3069850"/>
            <a:ext cx="1613916" cy="174741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D9D50C4-DAB6-EBA4-9502-6D60ED6026EB}"/>
              </a:ext>
            </a:extLst>
          </p:cNvPr>
          <p:cNvSpPr/>
          <p:nvPr/>
        </p:nvSpPr>
        <p:spPr>
          <a:xfrm>
            <a:off x="6298692" y="4313434"/>
            <a:ext cx="1613916" cy="174741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45DF563-8F5B-F29D-FF58-D81E33F564BC}"/>
              </a:ext>
            </a:extLst>
          </p:cNvPr>
          <p:cNvSpPr/>
          <p:nvPr/>
        </p:nvSpPr>
        <p:spPr>
          <a:xfrm>
            <a:off x="6298692" y="5566676"/>
            <a:ext cx="1613916" cy="174741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72808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4" grpId="0" animBg="1"/>
      <p:bldP spid="7" grpId="0" animBg="1"/>
      <p:bldP spid="8" grpId="0" animBg="1"/>
      <p:bldP spid="9" grpId="0" animBg="1"/>
      <p:bldP spid="11" grpId="0" animBg="1"/>
      <p:bldP spid="12" grpId="0" animBg="1"/>
      <p:bldP spid="13" grpId="0" animBg="1"/>
      <p:bldP spid="14" grpId="0" animBg="1"/>
      <p:bldP spid="15" grpId="0"/>
      <p:bldP spid="16" grpId="0"/>
      <p:bldP spid="17" grpId="0"/>
      <p:bldP spid="18" grpId="0"/>
      <p:bldP spid="2" grpId="0" animBg="1"/>
      <p:bldP spid="19" grpId="0" animBg="1"/>
      <p:bldP spid="20" grpId="0" animBg="1"/>
      <p:bldP spid="2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BC8492-FF9E-12C9-233D-FC871B6A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0DDCE-05C4-D14D-09D8-5C700B0FB6B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fontScale="70000" lnSpcReduction="20000"/>
          </a:bodyPr>
          <a:lstStyle/>
          <a:p>
            <a:r>
              <a:rPr lang="de-DE" dirty="0"/>
              <a:t>To give us ESE a learning curve in</a:t>
            </a:r>
          </a:p>
          <a:p>
            <a:pPr lvl="1"/>
            <a:r>
              <a:rPr lang="de-DE" dirty="0"/>
              <a:t>T1S Technology</a:t>
            </a:r>
          </a:p>
          <a:p>
            <a:pPr lvl="1"/>
            <a:r>
              <a:rPr lang="de-DE" dirty="0"/>
              <a:t>C and Pyhton Coding</a:t>
            </a:r>
          </a:p>
          <a:p>
            <a:pPr lvl="1"/>
            <a:r>
              <a:rPr lang="de-DE" dirty="0"/>
              <a:t>Project Working</a:t>
            </a:r>
          </a:p>
          <a:p>
            <a:pPr lvl="1"/>
            <a:r>
              <a:rPr lang="de-DE" dirty="0"/>
              <a:t>git and Github</a:t>
            </a:r>
          </a:p>
          <a:p>
            <a:pPr lvl="1"/>
            <a:r>
              <a:rPr lang="de-DE" dirty="0"/>
              <a:t>MDB Core</a:t>
            </a:r>
          </a:p>
          <a:p>
            <a:pPr lvl="1"/>
            <a:r>
              <a:rPr lang="de-DE" dirty="0"/>
              <a:t>Soft- and Hardware Testing</a:t>
            </a:r>
          </a:p>
          <a:p>
            <a:pPr lvl="1"/>
            <a:endParaRPr lang="de-DE" dirty="0"/>
          </a:p>
          <a:p>
            <a:r>
              <a:rPr lang="en-US" dirty="0"/>
              <a:t>This project is not about creating a Software Engineering Company within the Microchip Sales Organization. It is about to learn the processes, structures and vocabulary that our customer are dealing with</a:t>
            </a:r>
            <a:br>
              <a:rPr lang="en-US" dirty="0"/>
            </a:br>
            <a:endParaRPr lang="en-US" dirty="0"/>
          </a:p>
          <a:p>
            <a:r>
              <a:rPr lang="de-DE" dirty="0"/>
              <a:t>All items in the list above could be used in total different customer support processes</a:t>
            </a:r>
            <a:br>
              <a:rPr lang="de-DE" dirty="0"/>
            </a:br>
            <a:endParaRPr lang="de-DE" dirty="0"/>
          </a:p>
          <a:p>
            <a:r>
              <a:rPr lang="de-DE" dirty="0"/>
              <a:t>And maybe another result could be a proof of concept for customers in the industrial area for an T1S autoconfiguration scenario</a:t>
            </a:r>
          </a:p>
        </p:txBody>
      </p:sp>
    </p:spTree>
    <p:extLst>
      <p:ext uri="{BB962C8B-B14F-4D97-AF65-F5344CB8AC3E}">
        <p14:creationId xmlns:p14="http://schemas.microsoft.com/office/powerpoint/2010/main" val="22405054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B1037A8-26FB-81FD-20AA-4891143959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165" y="801874"/>
            <a:ext cx="10556148" cy="5662934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D3CA1D83-549C-F3DD-CD4D-BDAF1AD9C6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iperf with two boards </a:t>
            </a:r>
            <a:endParaRPr lang="de-DE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25EBE0B-B530-90D3-C0E6-E4F04D40A023}"/>
              </a:ext>
            </a:extLst>
          </p:cNvPr>
          <p:cNvSpPr/>
          <p:nvPr/>
        </p:nvSpPr>
        <p:spPr>
          <a:xfrm>
            <a:off x="5687826" y="939957"/>
            <a:ext cx="1098907" cy="214074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4C2C41D-C4F0-E646-ADB7-99586A9DE0E0}"/>
              </a:ext>
            </a:extLst>
          </p:cNvPr>
          <p:cNvSpPr/>
          <p:nvPr/>
        </p:nvSpPr>
        <p:spPr>
          <a:xfrm>
            <a:off x="2835974" y="2910839"/>
            <a:ext cx="6438265" cy="2505927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A Bandwidth of approx. 9.4 Mbit/sec UDP traffic is achieved between two boards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20322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740F851-8D12-B74C-97FD-850CA47DCD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673" y="910112"/>
            <a:ext cx="10445714" cy="5603691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2C3BC488-83D0-7A57-66B3-2E8E047785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509" y="96296"/>
            <a:ext cx="11400661" cy="777240"/>
          </a:xfrm>
        </p:spPr>
        <p:txBody>
          <a:bodyPr/>
          <a:lstStyle/>
          <a:p>
            <a:r>
              <a:rPr lang="en-US" dirty="0"/>
              <a:t>3 iperf client’s at the same time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B5BCE91-8FE3-5D94-F466-D148E70C36CA}"/>
              </a:ext>
            </a:extLst>
          </p:cNvPr>
          <p:cNvSpPr/>
          <p:nvPr/>
        </p:nvSpPr>
        <p:spPr>
          <a:xfrm>
            <a:off x="5669538" y="1067973"/>
            <a:ext cx="2157726" cy="214074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AA512CB-DD5C-D7DE-1BC2-B6AF6E895E64}"/>
              </a:ext>
            </a:extLst>
          </p:cNvPr>
          <p:cNvSpPr/>
          <p:nvPr/>
        </p:nvSpPr>
        <p:spPr>
          <a:xfrm>
            <a:off x="2835974" y="2910839"/>
            <a:ext cx="6438265" cy="2505927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A Bandwidth of approx. 3.1 </a:t>
            </a:r>
            <a:r>
              <a:rPr lang="en-US" dirty="0" err="1"/>
              <a:t>Mbits</a:t>
            </a:r>
            <a:r>
              <a:rPr lang="en-US" dirty="0"/>
              <a:t>/sec UDP Traffic is achieved when 3 iperf clients are running simultaneously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57813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0A11A41-B4FE-7009-4DFB-B92C17850F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977" y="855307"/>
            <a:ext cx="10320184" cy="5536349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AB54A4C1-C5B1-8DA6-0D64-8DD58BF598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509" y="96296"/>
            <a:ext cx="11400661" cy="777240"/>
          </a:xfrm>
        </p:spPr>
        <p:txBody>
          <a:bodyPr/>
          <a:lstStyle/>
          <a:p>
            <a:r>
              <a:rPr lang="en-US" dirty="0"/>
              <a:t>Sending the command “</a:t>
            </a:r>
            <a:r>
              <a:rPr lang="en-US" dirty="0" err="1"/>
              <a:t>netinfo</a:t>
            </a:r>
            <a:r>
              <a:rPr lang="en-US" dirty="0"/>
              <a:t>” to all boards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D5FBFEF-22EF-DBE8-BF0D-E9721C57B01D}"/>
              </a:ext>
            </a:extLst>
          </p:cNvPr>
          <p:cNvSpPr/>
          <p:nvPr/>
        </p:nvSpPr>
        <p:spPr>
          <a:xfrm>
            <a:off x="7905978" y="1003965"/>
            <a:ext cx="311088" cy="214074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DEEC22B-1423-6EDF-F853-B781F1992F7F}"/>
              </a:ext>
            </a:extLst>
          </p:cNvPr>
          <p:cNvSpPr/>
          <p:nvPr/>
        </p:nvSpPr>
        <p:spPr>
          <a:xfrm>
            <a:off x="2835974" y="2910839"/>
            <a:ext cx="6438265" cy="2505927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Pre defined commands can be send to one or more boards at the same time when a button is clicked.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59782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8CD5D72-AACD-0E7D-8D9F-613E940332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977" y="855307"/>
            <a:ext cx="10320184" cy="5536349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51E6B3F8-6782-EAC2-623F-1280F1914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509" y="96296"/>
            <a:ext cx="11400661" cy="777240"/>
          </a:xfrm>
        </p:spPr>
        <p:txBody>
          <a:bodyPr/>
          <a:lstStyle/>
          <a:p>
            <a:r>
              <a:rPr lang="en-US" dirty="0"/>
              <a:t>Testing UDP </a:t>
            </a:r>
            <a:r>
              <a:rPr lang="en-US" dirty="0" err="1"/>
              <a:t>commucation</a:t>
            </a:r>
            <a:r>
              <a:rPr lang="en-US" dirty="0"/>
              <a:t> between boards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237BC97-577F-5891-EFD3-008445C22F9E}"/>
              </a:ext>
            </a:extLst>
          </p:cNvPr>
          <p:cNvSpPr/>
          <p:nvPr/>
        </p:nvSpPr>
        <p:spPr>
          <a:xfrm>
            <a:off x="8244212" y="1003965"/>
            <a:ext cx="1046378" cy="214074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AA04C16-FAE8-BA67-5D5A-66785B7F49BD}"/>
              </a:ext>
            </a:extLst>
          </p:cNvPr>
          <p:cNvSpPr/>
          <p:nvPr/>
        </p:nvSpPr>
        <p:spPr>
          <a:xfrm>
            <a:off x="1617437" y="1270447"/>
            <a:ext cx="8953949" cy="1976719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When it comes to test communication protocols, the 4 terminals make it much more convenient to debug the firmware by locking into the output of the boards</a:t>
            </a:r>
            <a:endParaRPr lang="de-DE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DFAB6FC-BAD5-30CC-DABC-512303D4A2DE}"/>
              </a:ext>
            </a:extLst>
          </p:cNvPr>
          <p:cNvSpPr/>
          <p:nvPr/>
        </p:nvSpPr>
        <p:spPr>
          <a:xfrm>
            <a:off x="1617437" y="3532706"/>
            <a:ext cx="8953949" cy="2257322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This firmware starts with the command “run”, the sending of an UDP Broadcast packet. If until 5 secs there was no answer, the firmware decides to be the “COORDINATOR” which answers to such packets. </a:t>
            </a:r>
            <a:br>
              <a:rPr lang="en-US" dirty="0"/>
            </a:br>
            <a:r>
              <a:rPr lang="en-US" dirty="0"/>
              <a:t>Inside this UDP packets, a timestamp is also exchanged so that all Boards LED’s can blink synchronously every 2 secs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93150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00353-5A4C-37C1-93AA-7C733D829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Test 1: Configure Boards Successive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42B1BE-3FC9-8883-877F-F94551C675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7143" y="1602267"/>
            <a:ext cx="5677392" cy="3955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6432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00353-5A4C-37C1-93AA-7C733D829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Test 1.2: Configure Boards Simultan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C9A4BC-8E15-0CEA-AFFD-F24627F583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1402" y="1726742"/>
            <a:ext cx="5928874" cy="3779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355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00353-5A4C-37C1-93AA-7C733D829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Test 2: iperf between two boards and varying the Max Nodes value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E1065D-6653-F255-2C6B-81E62ADF19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184" y="1981076"/>
            <a:ext cx="6187976" cy="28653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6EA99AC-F133-A7EE-80FC-6C3CAFBD26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3440" y="1667831"/>
            <a:ext cx="4665952" cy="352233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7B2B8F2-FE70-ADC4-2134-15F63F7225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8589" y="5511986"/>
            <a:ext cx="2400508" cy="44199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E8CDD7A-A2AC-5D43-25C5-EFD19BCD9B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1462" y="5190168"/>
            <a:ext cx="4244708" cy="117358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3767FD3-D12A-277C-DA9C-0C98DCD8D2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4064" y="5232082"/>
            <a:ext cx="3726503" cy="1089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696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00353-5A4C-37C1-93AA-7C733D829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Test 2: iperf between two boards and varying the Max Nodes value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3974D3-673D-7A30-5D02-1FC748F8A0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5121" y="1684224"/>
            <a:ext cx="5939832" cy="44323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BD98E49-FEE7-1D32-E43E-FE44BBE51C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8847" y="3429000"/>
            <a:ext cx="2354784" cy="251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6256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B9511-C459-C51A-AD78-0B81DA8FE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State Machine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54984C-B2CC-4B8E-3D41-2D9080E0C9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187227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8209F92-F9BF-E55F-062A-C5EB2D22473D}"/>
              </a:ext>
            </a:extLst>
          </p:cNvPr>
          <p:cNvSpPr txBox="1"/>
          <p:nvPr/>
        </p:nvSpPr>
        <p:spPr>
          <a:xfrm>
            <a:off x="1675513" y="334008"/>
            <a:ext cx="10292918" cy="6370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BC_TEST_STATE_INIT_START</a:t>
            </a:r>
          </a:p>
          <a:p>
            <a:r>
              <a:rPr lang="en-US" dirty="0"/>
              <a:t>BC_TEST_STATE_INIT_TCPIP_WAIT_START</a:t>
            </a:r>
          </a:p>
          <a:p>
            <a:r>
              <a:rPr lang="en-US" dirty="0"/>
              <a:t>BC_TEST_STATE_INIT_TCPIP_WAIT_FOR_IP</a:t>
            </a:r>
          </a:p>
          <a:p>
            <a:endParaRPr lang="en-US" dirty="0"/>
          </a:p>
          <a:p>
            <a:r>
              <a:rPr lang="en-US" dirty="0"/>
              <a:t>BC_TEST_STATE_MEMBER_INIT_START_REQUEST</a:t>
            </a:r>
          </a:p>
          <a:p>
            <a:r>
              <a:rPr lang="en-US" dirty="0"/>
              <a:t>BC_TEST_STATE_MEMBER_INIT_WAIT_FOR_REQUESTED_ANSWER</a:t>
            </a:r>
          </a:p>
          <a:p>
            <a:r>
              <a:rPr lang="en-US" dirty="0"/>
              <a:t>BC_TEST_STATE_MEMBER_INIT_PROCESS_REQUESTED_DATA</a:t>
            </a:r>
          </a:p>
          <a:p>
            <a:r>
              <a:rPr lang="en-US" dirty="0"/>
              <a:t>BC_TEST_STATE_MEMBER_INIT_DECIDE_TO_BE_COORDINATOR_NODE</a:t>
            </a:r>
          </a:p>
          <a:p>
            <a:endParaRPr lang="en-US" dirty="0"/>
          </a:p>
          <a:p>
            <a:r>
              <a:rPr lang="en-US" dirty="0"/>
              <a:t>BC_TEST_STATE_MEMBER_LIVE_START_REQUEST</a:t>
            </a:r>
          </a:p>
          <a:p>
            <a:r>
              <a:rPr lang="en-US" dirty="0"/>
              <a:t>BC_TEST_STATE_MEMBER_LIVE_WAIT_FOR_REQUESTED_ANSWER</a:t>
            </a:r>
          </a:p>
          <a:p>
            <a:r>
              <a:rPr lang="en-US" dirty="0"/>
              <a:t>BC_TEST_STATE_MEMBER_LIVE_PROCESS_REQUESTED_DATA     </a:t>
            </a:r>
          </a:p>
          <a:p>
            <a:endParaRPr lang="en-US" dirty="0"/>
          </a:p>
          <a:p>
            <a:r>
              <a:rPr lang="en-US" dirty="0"/>
              <a:t>BC_TEST_STATE_COORDINATOR_WAIT_FOR_REQUEST</a:t>
            </a:r>
          </a:p>
          <a:p>
            <a:r>
              <a:rPr lang="en-US" dirty="0"/>
              <a:t>BC_TEST_STATE_COORDINATOR_ANSWER_REQUEST</a:t>
            </a:r>
          </a:p>
          <a:p>
            <a:endParaRPr lang="en-US" dirty="0"/>
          </a:p>
          <a:p>
            <a:r>
              <a:rPr lang="en-US" dirty="0"/>
              <a:t>BC_TEST_STATE_IDLE</a:t>
            </a:r>
            <a:endParaRPr lang="de-DE" dirty="0"/>
          </a:p>
        </p:txBody>
      </p:sp>
      <p:sp>
        <p:nvSpPr>
          <p:cNvPr id="7" name="Arrow: Curved Right 6">
            <a:extLst>
              <a:ext uri="{FF2B5EF4-FFF2-40B4-BE49-F238E27FC236}">
                <a16:creationId xmlns:a16="http://schemas.microsoft.com/office/drawing/2014/main" id="{4880B66C-1A15-4548-C35E-E2676E369020}"/>
              </a:ext>
            </a:extLst>
          </p:cNvPr>
          <p:cNvSpPr/>
          <p:nvPr/>
        </p:nvSpPr>
        <p:spPr>
          <a:xfrm>
            <a:off x="1198486" y="1216241"/>
            <a:ext cx="601314" cy="914400"/>
          </a:xfrm>
          <a:prstGeom prst="curvedRightArrow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8" name="Arrow: Curved Right 7">
            <a:extLst>
              <a:ext uri="{FF2B5EF4-FFF2-40B4-BE49-F238E27FC236}">
                <a16:creationId xmlns:a16="http://schemas.microsoft.com/office/drawing/2014/main" id="{2FBBAF8A-9E8F-DD6F-8626-BD112D927048}"/>
              </a:ext>
            </a:extLst>
          </p:cNvPr>
          <p:cNvSpPr/>
          <p:nvPr/>
        </p:nvSpPr>
        <p:spPr>
          <a:xfrm>
            <a:off x="1198486" y="3062294"/>
            <a:ext cx="601314" cy="2370839"/>
          </a:xfrm>
          <a:prstGeom prst="curvedRightArrow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9" name="Arrow: Curved Right 8">
            <a:extLst>
              <a:ext uri="{FF2B5EF4-FFF2-40B4-BE49-F238E27FC236}">
                <a16:creationId xmlns:a16="http://schemas.microsoft.com/office/drawing/2014/main" id="{36553A88-5F6E-9D3A-2064-2E050175D2B8}"/>
              </a:ext>
            </a:extLst>
          </p:cNvPr>
          <p:cNvSpPr/>
          <p:nvPr/>
        </p:nvSpPr>
        <p:spPr>
          <a:xfrm>
            <a:off x="1152766" y="2682536"/>
            <a:ext cx="601314" cy="1339048"/>
          </a:xfrm>
          <a:prstGeom prst="curvedRightArrow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55405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A33942-852B-E475-399A-829A39988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Motivation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9D046A2-4A2E-09EE-6D4C-DEF9A18027BF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5802181" y="1265057"/>
            <a:ext cx="5311600" cy="377984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F0A7CD4-ACEE-CD56-DD26-4CB16A0370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0241" y="4055193"/>
            <a:ext cx="2105005" cy="155105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A150BCA-6874-AD39-D378-3519A98F1789}"/>
              </a:ext>
            </a:extLst>
          </p:cNvPr>
          <p:cNvSpPr txBox="1"/>
          <p:nvPr/>
        </p:nvSpPr>
        <p:spPr>
          <a:xfrm>
            <a:off x="480767" y="1082817"/>
            <a:ext cx="467569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When you have four T1S Nodes, you need 4 Evalkits and 4 different HEX files. </a:t>
            </a:r>
          </a:p>
          <a:p>
            <a:endParaRPr lang="de-DE" dirty="0"/>
          </a:p>
          <a:p>
            <a:r>
              <a:rPr lang="de-DE" dirty="0"/>
              <a:t>With conditional compiling you can have one project with four configuration.</a:t>
            </a:r>
          </a:p>
          <a:p>
            <a:r>
              <a:rPr lang="de-DE" dirty="0"/>
              <a:t>But better would be one firmware for all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9617CA-5228-D180-8F8F-9A8C1706CB9B}"/>
              </a:ext>
            </a:extLst>
          </p:cNvPr>
          <p:cNvSpPr txBox="1"/>
          <p:nvPr/>
        </p:nvSpPr>
        <p:spPr>
          <a:xfrm>
            <a:off x="916355" y="5592943"/>
            <a:ext cx="1027896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But allways compile four times a project and programming afterwards four board</a:t>
            </a:r>
          </a:p>
          <a:p>
            <a:r>
              <a:rPr lang="de-DE" dirty="0"/>
              <a:t>Can be confusing and time consuming. How can this be done easier? </a:t>
            </a:r>
          </a:p>
        </p:txBody>
      </p:sp>
    </p:spTree>
    <p:extLst>
      <p:ext uri="{BB962C8B-B14F-4D97-AF65-F5344CB8AC3E}">
        <p14:creationId xmlns:p14="http://schemas.microsoft.com/office/powerpoint/2010/main" val="3105718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81291A-6375-D179-300E-26138F4D7E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Obsolete Slides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305AA1-A956-3E72-5622-518AF145BA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455143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A33942-852B-E475-399A-829A39988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Conditional Compilation through Predefined Symbols</a:t>
            </a:r>
            <a:endParaRPr lang="de-DE" sz="36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B438261-58E0-49FE-B4D3-DDEFF82C05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6887" y="945156"/>
            <a:ext cx="7737904" cy="250702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F32B73F-DE64-FD74-422C-A593EE4B4B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6653" y="3784795"/>
            <a:ext cx="4624082" cy="2721142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C5A9AEA-1759-3A4C-E4BB-95EFE152B498}"/>
              </a:ext>
            </a:extLst>
          </p:cNvPr>
          <p:cNvCxnSpPr>
            <a:cxnSpLocks/>
          </p:cNvCxnSpPr>
          <p:nvPr/>
        </p:nvCxnSpPr>
        <p:spPr>
          <a:xfrm flipH="1">
            <a:off x="5508694" y="3073205"/>
            <a:ext cx="1028740" cy="2072161"/>
          </a:xfrm>
          <a:prstGeom prst="straightConnector1">
            <a:avLst/>
          </a:prstGeom>
          <a:ln>
            <a:solidFill>
              <a:srgbClr val="FD7F2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73C37D1-C700-05A7-D9D4-FA0E32E4A9E5}"/>
              </a:ext>
            </a:extLst>
          </p:cNvPr>
          <p:cNvCxnSpPr>
            <a:cxnSpLocks/>
          </p:cNvCxnSpPr>
          <p:nvPr/>
        </p:nvCxnSpPr>
        <p:spPr>
          <a:xfrm>
            <a:off x="2596055" y="2911366"/>
            <a:ext cx="683173" cy="1271751"/>
          </a:xfrm>
          <a:prstGeom prst="straightConnector1">
            <a:avLst/>
          </a:prstGeom>
          <a:ln>
            <a:solidFill>
              <a:srgbClr val="FD7F2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6C86D661-A1DB-EE56-65DB-420ED50C4648}"/>
              </a:ext>
            </a:extLst>
          </p:cNvPr>
          <p:cNvSpPr/>
          <p:nvPr/>
        </p:nvSpPr>
        <p:spPr>
          <a:xfrm>
            <a:off x="2375137" y="2714249"/>
            <a:ext cx="7361403" cy="1808480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/>
              <a:t>This allows to have one project for 4 different boards. </a:t>
            </a:r>
          </a:p>
          <a:p>
            <a:pPr algn="ctr"/>
            <a:r>
              <a:rPr lang="de-DE" dirty="0"/>
              <a:t>Every board do need a different MAC, IP, NodeID</a:t>
            </a:r>
          </a:p>
        </p:txBody>
      </p:sp>
    </p:spTree>
    <p:extLst>
      <p:ext uri="{BB962C8B-B14F-4D97-AF65-F5344CB8AC3E}">
        <p14:creationId xmlns:p14="http://schemas.microsoft.com/office/powerpoint/2010/main" val="4194382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92953FD-C4A6-945C-CFBE-23CE8BD23E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5549" y="1926106"/>
            <a:ext cx="3035477" cy="40103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DFA33AF-EF16-A9A1-1FDA-0BA58D176E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Build all configurations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513042-A54B-3A27-E0C4-D3E93BE6AB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437" y="2623055"/>
            <a:ext cx="1896230" cy="207973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9D2AAEB-550E-CD78-4D50-EB22BB93B423}"/>
              </a:ext>
            </a:extLst>
          </p:cNvPr>
          <p:cNvSpPr/>
          <p:nvPr/>
        </p:nvSpPr>
        <p:spPr>
          <a:xfrm>
            <a:off x="3067736" y="2340590"/>
            <a:ext cx="3271101" cy="31266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35091C-88EB-9173-F05B-9F0627A2F16B}"/>
              </a:ext>
            </a:extLst>
          </p:cNvPr>
          <p:cNvSpPr txBox="1"/>
          <p:nvPr/>
        </p:nvSpPr>
        <p:spPr>
          <a:xfrm>
            <a:off x="7032395" y="2070704"/>
            <a:ext cx="47237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The script „makeit.bat“ call the make utility to build all configuration on the command line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D6ACEE4-62AC-FD3D-89EC-8BD9B3E0F76B}"/>
              </a:ext>
            </a:extLst>
          </p:cNvPr>
          <p:cNvSpPr/>
          <p:nvPr/>
        </p:nvSpPr>
        <p:spPr>
          <a:xfrm>
            <a:off x="355509" y="1797031"/>
            <a:ext cx="11603770" cy="2905760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de-DE" dirty="0"/>
          </a:p>
          <a:p>
            <a:r>
              <a:rPr lang="de-DE" dirty="0"/>
              <a:t>If another MPLABX Version should be used than v6.15, this must be changed in the script</a:t>
            </a:r>
          </a:p>
          <a:p>
            <a:endParaRPr lang="de-DE" dirty="0"/>
          </a:p>
          <a:p>
            <a:endParaRPr lang="de-DE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C84C692-3815-6F16-1944-C7B3D5D41A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397" y="2705775"/>
            <a:ext cx="7462885" cy="1835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451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A33942-852B-E475-399A-829A399882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509" y="96297"/>
            <a:ext cx="11400661" cy="777240"/>
          </a:xfrm>
        </p:spPr>
        <p:txBody>
          <a:bodyPr vert="horz" lIns="121888" tIns="60944" rIns="121888" bIns="60944" rtlCol="0" anchor="t" anchorCtr="0">
            <a:normAutofit/>
          </a:bodyPr>
          <a:lstStyle/>
          <a:p>
            <a:pPr>
              <a:lnSpc>
                <a:spcPct val="90000"/>
              </a:lnSpc>
            </a:pPr>
            <a:r>
              <a:rPr lang="en-US" b="1" kern="1200" normalizeH="0" baseline="0" dirty="0">
                <a:latin typeface="+mj-lt"/>
                <a:ea typeface="+mj-ea"/>
                <a:cs typeface="+mj-cs"/>
              </a:rPr>
              <a:t>GOAL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A150BCA-6874-AD39-D378-3519A98F1789}"/>
              </a:ext>
            </a:extLst>
          </p:cNvPr>
          <p:cNvSpPr txBox="1"/>
          <p:nvPr/>
        </p:nvSpPr>
        <p:spPr>
          <a:xfrm>
            <a:off x="355509" y="929269"/>
            <a:ext cx="5505846" cy="5374679"/>
          </a:xfrm>
          <a:prstGeom prst="rect">
            <a:avLst/>
          </a:prstGeom>
        </p:spPr>
        <p:txBody>
          <a:bodyPr vert="horz" lIns="121888" tIns="60944" rIns="121888" bIns="60944" rtlCol="0">
            <a:normAutofit/>
          </a:bodyPr>
          <a:lstStyle/>
          <a:p>
            <a:pPr marL="274201" indent="-274201">
              <a:spcBef>
                <a:spcPts val="300"/>
              </a:spcBef>
              <a:buClr>
                <a:srgbClr val="0E3689"/>
              </a:buClr>
              <a:buFont typeface="Arial"/>
              <a:buChar char="•"/>
            </a:pPr>
            <a:r>
              <a:rPr lang="en-US" dirty="0"/>
              <a:t>One </a:t>
            </a:r>
            <a:r>
              <a:rPr lang="en-US" dirty="0" err="1"/>
              <a:t>Firmeware</a:t>
            </a:r>
            <a:r>
              <a:rPr lang="en-US" dirty="0"/>
              <a:t> for all boards</a:t>
            </a:r>
          </a:p>
          <a:p>
            <a:pPr marL="274201" indent="-274201">
              <a:spcBef>
                <a:spcPts val="300"/>
              </a:spcBef>
              <a:buClr>
                <a:srgbClr val="0E3689"/>
              </a:buClr>
              <a:buFont typeface="Arial"/>
              <a:buChar char="•"/>
            </a:pPr>
            <a:r>
              <a:rPr lang="en-US" dirty="0"/>
              <a:t>Communication between boards should be visible in the OLED1 Extension</a:t>
            </a:r>
          </a:p>
          <a:p>
            <a:pPr marL="274201" indent="-274201">
              <a:spcBef>
                <a:spcPts val="300"/>
              </a:spcBef>
              <a:buClr>
                <a:srgbClr val="0E3689"/>
              </a:buClr>
              <a:buFont typeface="Arial"/>
              <a:buChar char="•"/>
            </a:pPr>
            <a:r>
              <a:rPr lang="en-US" dirty="0"/>
              <a:t>Demo should be </a:t>
            </a:r>
            <a:r>
              <a:rPr lang="en-US" dirty="0" err="1"/>
              <a:t>controlable</a:t>
            </a:r>
            <a:r>
              <a:rPr lang="en-US" dirty="0"/>
              <a:t> with only the OLED1 Extension</a:t>
            </a:r>
          </a:p>
          <a:p>
            <a:pPr marL="274201" indent="-274201">
              <a:spcBef>
                <a:spcPts val="300"/>
              </a:spcBef>
              <a:buClr>
                <a:srgbClr val="0E3689"/>
              </a:buClr>
              <a:buFont typeface="Arial"/>
              <a:buChar char="•"/>
            </a:pPr>
            <a:r>
              <a:rPr lang="en-US" dirty="0"/>
              <a:t>More complex operations can be done via a terminal</a:t>
            </a:r>
          </a:p>
          <a:p>
            <a:pPr marL="274201" indent="-274201">
              <a:spcBef>
                <a:spcPts val="300"/>
              </a:spcBef>
              <a:buClr>
                <a:srgbClr val="0E3689"/>
              </a:buClr>
              <a:buFont typeface="Arial"/>
              <a:buChar char="•"/>
            </a:pPr>
            <a:r>
              <a:rPr lang="en-US" dirty="0"/>
              <a:t>Hardware</a:t>
            </a:r>
          </a:p>
          <a:p>
            <a:pPr marL="883644" lvl="1" indent="-274201">
              <a:spcBef>
                <a:spcPts val="300"/>
              </a:spcBef>
              <a:buClr>
                <a:srgbClr val="0E3689"/>
              </a:buClr>
              <a:buFont typeface="Arial"/>
              <a:buChar char="•"/>
            </a:pPr>
            <a:r>
              <a:rPr lang="en-US" dirty="0"/>
              <a:t>SAME54 Curiosity </a:t>
            </a:r>
          </a:p>
          <a:p>
            <a:pPr marL="883644" lvl="1" indent="-274201">
              <a:spcBef>
                <a:spcPts val="300"/>
              </a:spcBef>
              <a:buClr>
                <a:srgbClr val="0E3689"/>
              </a:buClr>
              <a:buFont typeface="Arial"/>
              <a:buChar char="•"/>
            </a:pPr>
            <a:r>
              <a:rPr lang="en-US" dirty="0"/>
              <a:t>T1S PHY Daughter Board</a:t>
            </a:r>
          </a:p>
          <a:p>
            <a:pPr marL="883644" lvl="1" indent="-274201">
              <a:spcBef>
                <a:spcPts val="300"/>
              </a:spcBef>
              <a:buClr>
                <a:srgbClr val="0E3689"/>
              </a:buClr>
              <a:buFont typeface="Arial"/>
              <a:buChar char="•"/>
            </a:pPr>
            <a:r>
              <a:rPr lang="en-US" dirty="0"/>
              <a:t>OLED1 </a:t>
            </a:r>
            <a:r>
              <a:rPr lang="en-US" dirty="0" err="1"/>
              <a:t>Xplained</a:t>
            </a:r>
            <a:r>
              <a:rPr lang="en-US" dirty="0"/>
              <a:t> Extension</a:t>
            </a:r>
          </a:p>
          <a:p>
            <a:pPr marL="274201" indent="-274201">
              <a:spcBef>
                <a:spcPts val="300"/>
              </a:spcBef>
              <a:buClr>
                <a:srgbClr val="0E3689"/>
              </a:buClr>
              <a:buFont typeface="Arial"/>
              <a:buChar char="•"/>
            </a:pPr>
            <a:endParaRPr lang="en-US" sz="3200" b="1" dirty="0">
              <a:solidFill>
                <a:srgbClr val="070707"/>
              </a:solidFill>
            </a:endParaRPr>
          </a:p>
          <a:p>
            <a:pPr marL="274201" indent="-274201">
              <a:spcBef>
                <a:spcPts val="300"/>
              </a:spcBef>
              <a:buClr>
                <a:srgbClr val="0E3689"/>
              </a:buClr>
              <a:buFont typeface="Arial"/>
              <a:buChar char="•"/>
            </a:pPr>
            <a:endParaRPr lang="en-US" sz="3200" b="1" dirty="0">
              <a:solidFill>
                <a:srgbClr val="070707"/>
              </a:solidFill>
            </a:endParaRPr>
          </a:p>
        </p:txBody>
      </p:sp>
      <p:pic>
        <p:nvPicPr>
          <p:cNvPr id="1026" name="88CC1076-83F1-41E5-B49D-E8330800ABCB" descr="IMG_8698.jpg">
            <a:extLst>
              <a:ext uri="{FF2B5EF4-FFF2-40B4-BE49-F238E27FC236}">
                <a16:creationId xmlns:a16="http://schemas.microsoft.com/office/drawing/2014/main" id="{D4FBD8B6-E327-A861-CF95-3FEFF9822B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94" b="14991"/>
          <a:stretch/>
        </p:blipFill>
        <p:spPr bwMode="auto">
          <a:xfrm>
            <a:off x="6250324" y="929270"/>
            <a:ext cx="5505846" cy="537467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593590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A33AF-EF16-A9A1-1FDA-0BA58D176E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Github Project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C9B0678-6CDF-9ED5-9AAD-5DE1B7D098E5}"/>
              </a:ext>
            </a:extLst>
          </p:cNvPr>
          <p:cNvSpPr txBox="1"/>
          <p:nvPr/>
        </p:nvSpPr>
        <p:spPr>
          <a:xfrm>
            <a:off x="1060811" y="1578562"/>
            <a:ext cx="10581292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/>
              <a:t>The whole project inclusive all Pyhton Codes and the Presentation is hosted on github at</a:t>
            </a:r>
          </a:p>
          <a:p>
            <a:r>
              <a:rPr lang="de-DE" dirty="0">
                <a:hlinkClick r:id="rId2"/>
              </a:rPr>
              <a:t>https://github.com/Bolderain/T1S_Autoconf</a:t>
            </a:r>
            <a:endParaRPr lang="de-DE" dirty="0"/>
          </a:p>
          <a:p>
            <a:endParaRPr lang="de-DE" dirty="0"/>
          </a:p>
          <a:p>
            <a:r>
              <a:rPr lang="de-DE" dirty="0"/>
              <a:t>It is a Fork of </a:t>
            </a:r>
          </a:p>
          <a:p>
            <a:r>
              <a:rPr lang="de-DE" dirty="0">
                <a:hlinkClick r:id="rId3"/>
              </a:rPr>
              <a:t>https://github.com/Microchip-MPLAB-Harmony/net_10base_t1s.git</a:t>
            </a:r>
            <a:r>
              <a:rPr lang="de-DE" dirty="0"/>
              <a:t> </a:t>
            </a:r>
          </a:p>
          <a:p>
            <a:r>
              <a:rPr lang="de-DE" dirty="0"/>
              <a:t>from version v1.3.0</a:t>
            </a:r>
          </a:p>
          <a:p>
            <a:endParaRPr lang="de-DE" dirty="0"/>
          </a:p>
          <a:p>
            <a:r>
              <a:rPr lang="de-DE" dirty="0"/>
              <a:t>The target is to make it official available at </a:t>
            </a:r>
            <a:r>
              <a:rPr lang="de-DE" dirty="0">
                <a:hlinkClick r:id="rId4"/>
              </a:rPr>
              <a:t>https://github.com/MicrochipTech</a:t>
            </a:r>
            <a:r>
              <a:rPr lang="de-DE" dirty="0"/>
              <a:t>  </a:t>
            </a:r>
          </a:p>
          <a:p>
            <a:endParaRPr lang="de-DE" dirty="0"/>
          </a:p>
          <a:p>
            <a:r>
              <a:rPr lang="de-DE" dirty="0"/>
              <a:t>The current Branch is called „one_firmware“ (as of January 2024)</a:t>
            </a:r>
          </a:p>
        </p:txBody>
      </p:sp>
    </p:spTree>
    <p:extLst>
      <p:ext uri="{BB962C8B-B14F-4D97-AF65-F5344CB8AC3E}">
        <p14:creationId xmlns:p14="http://schemas.microsoft.com/office/powerpoint/2010/main" val="27600980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40E3F-DE52-B8D5-11F6-F0BC62A61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MPLABX Project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8C1564-A592-D002-DB3D-9AFAA46D1F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547" y="2585880"/>
            <a:ext cx="6019209" cy="315291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B4355F8-0BC5-23C3-E519-3E6E27FEB86C}"/>
              </a:ext>
            </a:extLst>
          </p:cNvPr>
          <p:cNvSpPr txBox="1"/>
          <p:nvPr/>
        </p:nvSpPr>
        <p:spPr>
          <a:xfrm>
            <a:off x="895547" y="1225733"/>
            <a:ext cx="724345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git clone </a:t>
            </a:r>
            <a:r>
              <a:rPr lang="de-DE" dirty="0">
                <a:hlinkClick r:id="rId3"/>
              </a:rPr>
              <a:t>https://github.com/Bolderain/T1S_Autoconf.git</a:t>
            </a:r>
            <a:endParaRPr lang="de-DE" dirty="0"/>
          </a:p>
          <a:p>
            <a:r>
              <a:rPr lang="de-DE" dirty="0"/>
              <a:t>git checkout one_firmware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78D1B5D-3AC5-2273-B4AA-49CA9F936C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6848" y="1943608"/>
            <a:ext cx="3344687" cy="4439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8515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BA2BC6F4-F6E3-C42C-1164-6CC22556C5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5549" y="1926106"/>
            <a:ext cx="3035477" cy="40103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DFA33AF-EF16-A9A1-1FDA-0BA58D176E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4400" dirty="0" err="1"/>
              <a:t>Cloning</a:t>
            </a:r>
            <a:r>
              <a:rPr lang="fr-FR" sz="4400" dirty="0"/>
              <a:t> the Framework </a:t>
            </a:r>
            <a:r>
              <a:rPr lang="fr-FR" sz="4400" dirty="0" err="1"/>
              <a:t>with</a:t>
            </a:r>
            <a:r>
              <a:rPr lang="fr-FR" sz="4400" dirty="0"/>
              <a:t> «one click» </a:t>
            </a:r>
            <a:endParaRPr lang="de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513042-A54B-3A27-E0C4-D3E93BE6AB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437" y="2623055"/>
            <a:ext cx="1896230" cy="207973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9D2AAEB-550E-CD78-4D50-EB22BB93B423}"/>
              </a:ext>
            </a:extLst>
          </p:cNvPr>
          <p:cNvSpPr/>
          <p:nvPr/>
        </p:nvSpPr>
        <p:spPr>
          <a:xfrm>
            <a:off x="3067737" y="1900232"/>
            <a:ext cx="3271101" cy="239654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ECA2A8C-7DC4-7BAC-78B8-9F758566B913}"/>
              </a:ext>
            </a:extLst>
          </p:cNvPr>
          <p:cNvCxnSpPr>
            <a:cxnSpLocks/>
          </p:cNvCxnSpPr>
          <p:nvPr/>
        </p:nvCxnSpPr>
        <p:spPr>
          <a:xfrm flipH="1">
            <a:off x="1712552" y="2070704"/>
            <a:ext cx="1355185" cy="681923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B535091C-88EB-9173-F05B-9F0627A2F16B}"/>
              </a:ext>
            </a:extLst>
          </p:cNvPr>
          <p:cNvSpPr txBox="1"/>
          <p:nvPr/>
        </p:nvSpPr>
        <p:spPr>
          <a:xfrm>
            <a:off x="6608189" y="1629535"/>
            <a:ext cx="524130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/>
              <a:t>The script </a:t>
            </a:r>
            <a:r>
              <a:rPr lang="fr-FR" sz="2000" b="1" dirty="0"/>
              <a:t>git_clone_t1s_h3.bat</a:t>
            </a:r>
            <a:r>
              <a:rPr lang="de-DE" sz="2000" dirty="0"/>
              <a:t> clones all neccessary Harmony repositories in the directory H3 (one directory level higher)</a:t>
            </a:r>
          </a:p>
          <a:p>
            <a:endParaRPr lang="de-DE" sz="2000" dirty="0"/>
          </a:p>
          <a:p>
            <a:r>
              <a:rPr lang="de-DE" sz="2000" dirty="0"/>
              <a:t>You can adjust the Framework Installation path in the In the script with</a:t>
            </a:r>
          </a:p>
          <a:p>
            <a:r>
              <a:rPr lang="de-DE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set H3_INSTALL="../../H3"</a:t>
            </a:r>
          </a:p>
          <a:p>
            <a:endParaRPr lang="de-DE" sz="2000" dirty="0"/>
          </a:p>
          <a:p>
            <a:r>
              <a:rPr lang="de-DE" sz="2000" dirty="0"/>
              <a:t>For beeing able to generate and and modify the T1S applications of version v1.3.0 with the MCC.</a:t>
            </a:r>
          </a:p>
          <a:p>
            <a:endParaRPr lang="de-DE" sz="2000" dirty="0"/>
          </a:p>
          <a:p>
            <a:r>
              <a:rPr lang="de-DE" sz="2000" dirty="0"/>
              <a:t>Call it from /tools </a:t>
            </a:r>
          </a:p>
        </p:txBody>
      </p:sp>
    </p:spTree>
    <p:extLst>
      <p:ext uri="{BB962C8B-B14F-4D97-AF65-F5344CB8AC3E}">
        <p14:creationId xmlns:p14="http://schemas.microsoft.com/office/powerpoint/2010/main" val="41601096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168A8912-4709-A296-D1B8-A5E4AFF8D2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509" y="96296"/>
            <a:ext cx="11400661" cy="942795"/>
          </a:xfrm>
        </p:spPr>
        <p:txBody>
          <a:bodyPr/>
          <a:lstStyle/>
          <a:p>
            <a:r>
              <a:rPr lang="fr-FR" sz="3600" dirty="0" err="1"/>
              <a:t>Cloning</a:t>
            </a:r>
            <a:r>
              <a:rPr lang="fr-FR" sz="3600" dirty="0"/>
              <a:t> the Framework </a:t>
            </a:r>
            <a:r>
              <a:rPr lang="fr-FR" sz="3600" dirty="0" err="1"/>
              <a:t>with</a:t>
            </a:r>
            <a:r>
              <a:rPr lang="fr-FR" sz="3600" dirty="0"/>
              <a:t> «one click» </a:t>
            </a:r>
            <a:endParaRPr lang="en-US" sz="3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71F904-3432-7A23-BC8A-FA2B124E12E3}"/>
              </a:ext>
            </a:extLst>
          </p:cNvPr>
          <p:cNvSpPr txBox="1"/>
          <p:nvPr/>
        </p:nvSpPr>
        <p:spPr>
          <a:xfrm flipH="1">
            <a:off x="688155" y="1387155"/>
            <a:ext cx="1098222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This </a:t>
            </a:r>
            <a:r>
              <a:rPr lang="fr-FR" sz="2400" b="1" dirty="0"/>
              <a:t>git_clone_t1s_h3.bat</a:t>
            </a:r>
            <a:r>
              <a:rPr lang="de-DE" dirty="0"/>
              <a:t> clones several Harmony Repositories and checkout the needed versions. The neccessary Repositories and versions are derived from the projecta Manifest File „harmony-manifest-success.yml“</a:t>
            </a:r>
          </a:p>
          <a:p>
            <a:endParaRPr lang="de-DE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5FBA46C-8B51-9A96-F9DF-061DB1BDF56E}"/>
              </a:ext>
            </a:extLst>
          </p:cNvPr>
          <p:cNvSpPr/>
          <p:nvPr/>
        </p:nvSpPr>
        <p:spPr>
          <a:xfrm>
            <a:off x="649567" y="2672684"/>
            <a:ext cx="10812544" cy="3572759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@ECHO OFF</a:t>
            </a:r>
          </a:p>
          <a:p>
            <a:endParaRPr lang="de-DE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set H3_GITHUB="https://github.com/Microchip-MPLAB-Harmony"</a:t>
            </a:r>
          </a:p>
          <a:p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set H3_INSTALL="../../H3"</a:t>
            </a:r>
          </a:p>
          <a:p>
            <a:endParaRPr lang="de-DE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git clone -b "v10.5.1"              https://github.com/ARM-software/CMSIS-FreeRTOS.git  %H3_INSTALL%/CMSIS-FreeRTOS</a:t>
            </a:r>
          </a:p>
          <a:p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git clone -b "v3.17.0"              %H3_GITHUB%/csp.git  %H3_INSTALL%/csp   </a:t>
            </a:r>
          </a:p>
          <a:p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git clone -b "v3.13.0"              %H3_GITHUB%/core.git %H3_INSTALL%/core    </a:t>
            </a:r>
          </a:p>
          <a:p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git clone -b "v3.17.0"              %H3_GITHUB%/dev_packs.git %H3_INSTALL%/dev_packs    </a:t>
            </a:r>
          </a:p>
          <a:p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git clone -b "v5.4.0"               %H3_GITHUB%/wolfssl.git %H3_INSTALL%/wolfssl</a:t>
            </a:r>
          </a:p>
          <a:p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git clone -b "v3.9.2"               %H3_GITHUB%/net.git %H3_INSTALL%/net</a:t>
            </a:r>
          </a:p>
          <a:p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git clone -b "v3.8.0"               %H3_GITHUB%/crypto.git %H3_INSTALL%/crypto     </a:t>
            </a:r>
          </a:p>
          <a:p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git clone -b "v1.1.0"               %H3_GITHUB%/devices.git %H3_INSTALL%/Devices</a:t>
            </a:r>
          </a:p>
          <a:p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git clone -b "v1.3.0"               %H3_GITHUB%/net_10base_t1s.git  %H3_INSTALL%/net_10base_t1s  </a:t>
            </a:r>
          </a:p>
          <a:p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git clone                           %H3_GITHUB%/devices.git %H3_INSTALL%/devices</a:t>
            </a:r>
          </a:p>
          <a:p>
            <a:endParaRPr lang="de-DE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pause</a:t>
            </a:r>
          </a:p>
          <a:p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@ECHO 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2CA1D7A-8C61-F2BE-CE90-1FB1DB95B8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4159" y="3143545"/>
            <a:ext cx="5332489" cy="263103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303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92953FD-C4A6-945C-CFBE-23CE8BD23E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5549" y="1926106"/>
            <a:ext cx="3035477" cy="40103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DFA33AF-EF16-A9A1-1FDA-0BA58D176E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Generate Makefiles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513042-A54B-3A27-E0C4-D3E93BE6AB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437" y="2623055"/>
            <a:ext cx="1896230" cy="207973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9D2AAEB-550E-CD78-4D50-EB22BB93B423}"/>
              </a:ext>
            </a:extLst>
          </p:cNvPr>
          <p:cNvSpPr/>
          <p:nvPr/>
        </p:nvSpPr>
        <p:spPr>
          <a:xfrm>
            <a:off x="3067736" y="3047600"/>
            <a:ext cx="3271101" cy="31266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35091C-88EB-9173-F05B-9F0627A2F16B}"/>
              </a:ext>
            </a:extLst>
          </p:cNvPr>
          <p:cNvSpPr txBox="1"/>
          <p:nvPr/>
        </p:nvSpPr>
        <p:spPr>
          <a:xfrm>
            <a:off x="6745907" y="348792"/>
            <a:ext cx="440600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The script setup.bat calls the „prjMakefilesGenerator.bat“</a:t>
            </a:r>
          </a:p>
          <a:p>
            <a:endParaRPr lang="de-DE" dirty="0"/>
          </a:p>
          <a:p>
            <a:r>
              <a:rPr lang="de-DE" dirty="0"/>
              <a:t>i.e. It creates all Makefiles. This is normally done by MPLABX when the project is opened. And allows to build the projects without using MPLABX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BA6A497-C67D-DFCD-5F92-FEAED324A8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7416" y="3725599"/>
            <a:ext cx="5118754" cy="221088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77CD761-2EF6-BE89-0D97-ABB4A7A770FB}"/>
              </a:ext>
            </a:extLst>
          </p:cNvPr>
          <p:cNvSpPr/>
          <p:nvPr/>
        </p:nvSpPr>
        <p:spPr>
          <a:xfrm>
            <a:off x="9320785" y="5596128"/>
            <a:ext cx="2377440" cy="166085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4B8477E-E393-F6B3-BD90-4D0B87149C77}"/>
              </a:ext>
            </a:extLst>
          </p:cNvPr>
          <p:cNvSpPr/>
          <p:nvPr/>
        </p:nvSpPr>
        <p:spPr>
          <a:xfrm>
            <a:off x="9320785" y="3864865"/>
            <a:ext cx="2377440" cy="1609344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E43293E-0F77-4962-9BD7-E1A054466267}"/>
              </a:ext>
            </a:extLst>
          </p:cNvPr>
          <p:cNvSpPr/>
          <p:nvPr/>
        </p:nvSpPr>
        <p:spPr>
          <a:xfrm>
            <a:off x="355509" y="1797031"/>
            <a:ext cx="11603770" cy="2905760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de-DE" dirty="0"/>
          </a:p>
          <a:p>
            <a:r>
              <a:rPr lang="de-DE" dirty="0"/>
              <a:t>If another MPLABX Version should be used than v6.15, this must be changed in the script</a:t>
            </a:r>
          </a:p>
          <a:p>
            <a:endParaRPr lang="de-DE" dirty="0"/>
          </a:p>
          <a:p>
            <a:endParaRPr lang="de-DE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B2E71D1-7C70-A297-8AA3-0D50045852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261" y="2785054"/>
            <a:ext cx="10882303" cy="1287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439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11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03122020a">
      <a:dk1>
        <a:srgbClr val="0A0B0F"/>
      </a:dk1>
      <a:lt1>
        <a:srgbClr val="FFFFFF"/>
      </a:lt1>
      <a:dk2>
        <a:srgbClr val="FFFFFF"/>
      </a:dk2>
      <a:lt2>
        <a:srgbClr val="1D9CE5"/>
      </a:lt2>
      <a:accent1>
        <a:srgbClr val="0E3689"/>
      </a:accent1>
      <a:accent2>
        <a:srgbClr val="FD7F20"/>
      </a:accent2>
      <a:accent3>
        <a:srgbClr val="1D9CE4"/>
      </a:accent3>
      <a:accent4>
        <a:srgbClr val="5EBF33"/>
      </a:accent4>
      <a:accent5>
        <a:srgbClr val="702076"/>
      </a:accent5>
      <a:accent6>
        <a:srgbClr val="FFD53A"/>
      </a:accent6>
      <a:hlink>
        <a:srgbClr val="45A8C4"/>
      </a:hlink>
      <a:folHlink>
        <a:srgbClr val="45A8C4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>
            <a:lumMod val="60000"/>
            <a:lumOff val="40000"/>
          </a:schemeClr>
        </a:solidFill>
        <a:ln>
          <a:noFill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6EF9829FE6FB94D84D3D1D5B1820991" ma:contentTypeVersion="2" ma:contentTypeDescription="Create a new document." ma:contentTypeScope="" ma:versionID="84d427fd2fb92a215479da5b0fe5e4ad">
  <xsd:schema xmlns:xsd="http://www.w3.org/2001/XMLSchema" xmlns:xs="http://www.w3.org/2001/XMLSchema" xmlns:p="http://schemas.microsoft.com/office/2006/metadata/properties" xmlns:ns2="38ef598d-997c-498b-b737-2f6b2c50ccab" xmlns:ns3="df7acb31-37ac-40e2-81bb-c44e3630f613" targetNamespace="http://schemas.microsoft.com/office/2006/metadata/properties" ma:root="true" ma:fieldsID="156788901a84a305ff90b9b24ba2d9fb" ns2:_="" ns3:_="">
    <xsd:import namespace="38ef598d-997c-498b-b737-2f6b2c50ccab"/>
    <xsd:import namespace="df7acb31-37ac-40e2-81bb-c44e3630f613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  <xsd:element ref="ns3:Content_x0020_Archive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8ef598d-997c-498b-b737-2f6b2c50ccab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f7acb31-37ac-40e2-81bb-c44e3630f613" elementFormDefault="qualified">
    <xsd:import namespace="http://schemas.microsoft.com/office/2006/documentManagement/types"/>
    <xsd:import namespace="http://schemas.microsoft.com/office/infopath/2007/PartnerControls"/>
    <xsd:element name="Content_x0020_Archived" ma:index="11" nillable="true" ma:displayName="Content Archived" ma:internalName="Content_x0020_Archived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Content_x0020_Archived xmlns="df7acb31-37ac-40e2-81bb-c44e3630f613">false</Content_x0020_Archived>
    <_dlc_DocId xmlns="38ef598d-997c-498b-b737-2f6b2c50ccab">SV5CHKDEWJXD-84-133</_dlc_DocId>
    <_dlc_DocIdUrl xmlns="38ef598d-997c-498b-b737-2f6b2c50ccab">
      <Url>http://mchpweb-2010/marcom/home/Resources/_layouts/DocIdRedir.aspx?ID=SV5CHKDEWJXD-84-133</Url>
      <Description>SV5CHKDEWJXD-84-133</Description>
    </_dlc_DocIdUrl>
  </documentManagement>
</p:properties>
</file>

<file path=customXml/itemProps1.xml><?xml version="1.0" encoding="utf-8"?>
<ds:datastoreItem xmlns:ds="http://schemas.openxmlformats.org/officeDocument/2006/customXml" ds:itemID="{AF9647E8-EA5A-4469-8198-396AF1DA17E0}">
  <ds:schemaRefs>
    <ds:schemaRef ds:uri="38ef598d-997c-498b-b737-2f6b2c50ccab"/>
    <ds:schemaRef ds:uri="df7acb31-37ac-40e2-81bb-c44e3630f613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36ECED7C-7E24-4B80-B6AD-5BF0A508FB7B}">
  <ds:schemaRefs>
    <ds:schemaRef ds:uri="http://schemas.microsoft.com/sharepoint/events"/>
  </ds:schemaRefs>
</ds:datastoreItem>
</file>

<file path=customXml/itemProps3.xml><?xml version="1.0" encoding="utf-8"?>
<ds:datastoreItem xmlns:ds="http://schemas.openxmlformats.org/officeDocument/2006/customXml" ds:itemID="{0CE24DD7-9317-4AD8-82D4-5A6998DA79C7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15774815-801A-4D0C-AAC8-304A8EA5EAE0}">
  <ds:schemaRefs>
    <ds:schemaRef ds:uri="38ef598d-997c-498b-b737-2f6b2c50ccab"/>
    <ds:schemaRef ds:uri="df7acb31-37ac-40e2-81bb-c44e3630f613"/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1814</Words>
  <Application>Microsoft Office PowerPoint</Application>
  <PresentationFormat>Custom</PresentationFormat>
  <Paragraphs>178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9" baseType="lpstr">
      <vt:lpstr>-apple-system</vt:lpstr>
      <vt:lpstr>Arial</vt:lpstr>
      <vt:lpstr>Calibri</vt:lpstr>
      <vt:lpstr>Calibri Light</vt:lpstr>
      <vt:lpstr>Courier New</vt:lpstr>
      <vt:lpstr>Wingdings</vt:lpstr>
      <vt:lpstr>Office Theme</vt:lpstr>
      <vt:lpstr>T1S Autoconfiguration Tooling </vt:lpstr>
      <vt:lpstr>Motivation</vt:lpstr>
      <vt:lpstr>Motivation</vt:lpstr>
      <vt:lpstr>GOAL</vt:lpstr>
      <vt:lpstr>Github Project</vt:lpstr>
      <vt:lpstr>MPLABX Project</vt:lpstr>
      <vt:lpstr>Cloning the Framework with «one click» </vt:lpstr>
      <vt:lpstr>Cloning the Framework with «one click» </vt:lpstr>
      <vt:lpstr>Generate Makefiles</vt:lpstr>
      <vt:lpstr>Programming 4 Boards at the same time</vt:lpstr>
      <vt:lpstr>Python GUI for parallel Programming with MDB</vt:lpstr>
      <vt:lpstr>Python GUI for parallel Programming with MDB</vt:lpstr>
      <vt:lpstr>Python GUI for parallel Programming with MDB</vt:lpstr>
      <vt:lpstr>Python GUI for parallel Programming with MDB</vt:lpstr>
      <vt:lpstr>Python GUI for testing 4 Boards in parallel </vt:lpstr>
      <vt:lpstr>Python GUI for testing 4 Boards in parallel </vt:lpstr>
      <vt:lpstr>Python Modules Dependencies „terminal.pyw“</vt:lpstr>
      <vt:lpstr>Python Modules Dependencies „terminal.pyw“</vt:lpstr>
      <vt:lpstr>Python GUI for testing 4 Boards in parallel </vt:lpstr>
      <vt:lpstr>iperf with two boards </vt:lpstr>
      <vt:lpstr>3 iperf client’s at the same time</vt:lpstr>
      <vt:lpstr>Sending the command “netinfo” to all boards</vt:lpstr>
      <vt:lpstr>Testing UDP commucation between boards</vt:lpstr>
      <vt:lpstr>Test 1: Configure Boards Successive</vt:lpstr>
      <vt:lpstr>Test 1.2: Configure Boards Simultan</vt:lpstr>
      <vt:lpstr>Test 2: iperf between two boards and varying the Max Nodes value</vt:lpstr>
      <vt:lpstr>Test 2: iperf between two boards and varying the Max Nodes value</vt:lpstr>
      <vt:lpstr>State Machine</vt:lpstr>
      <vt:lpstr>PowerPoint Presentation</vt:lpstr>
      <vt:lpstr>Obsolete Slides</vt:lpstr>
      <vt:lpstr>Conditional Compilation through Predefined Symbols</vt:lpstr>
      <vt:lpstr>Build all configurations</vt:lpstr>
    </vt:vector>
  </TitlesOfParts>
  <Company>SMSC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 Template 2020</dc:title>
  <dc:creator>Michael Wikan</dc:creator>
  <cp:lastModifiedBy>Martin Ruppert - M91221</cp:lastModifiedBy>
  <cp:revision>250</cp:revision>
  <dcterms:created xsi:type="dcterms:W3CDTF">2019-09-10T21:33:18Z</dcterms:created>
  <dcterms:modified xsi:type="dcterms:W3CDTF">2024-01-24T16:12:06Z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dlc_DocIdItemGuid">
    <vt:lpwstr>6b1d4785-8f50-4d6b-8c29-4627085ae703</vt:lpwstr>
  </property>
  <property fmtid="{D5CDD505-2E9C-101B-9397-08002B2CF9AE}" pid="3" name="ContentTypeId">
    <vt:lpwstr>0x01010006EF9829FE6FB94D84D3D1D5B1820991</vt:lpwstr>
  </property>
</Properties>
</file>